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08" d="100"/>
          <a:sy n="108" d="100"/>
        </p:scale>
        <p:origin x="42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phie Lewis" userId="ae5d4e01-5c04-4331-8bec-66b9a994486e" providerId="ADAL" clId="{F5D9DF78-C10E-402C-B6C5-53ED2CB040BA}"/>
    <pc:docChg chg="undo custSel modSld">
      <pc:chgData name="Sophie Lewis" userId="ae5d4e01-5c04-4331-8bec-66b9a994486e" providerId="ADAL" clId="{F5D9DF78-C10E-402C-B6C5-53ED2CB040BA}" dt="2026-10-21T08:17:07.324" v="115" actId="20577"/>
      <pc:docMkLst>
        <pc:docMk/>
      </pc:docMkLst>
      <pc:sldChg chg="modSp mod">
        <pc:chgData name="Sophie Lewis" userId="ae5d4e01-5c04-4331-8bec-66b9a994486e" providerId="ADAL" clId="{F5D9DF78-C10E-402C-B6C5-53ED2CB040BA}" dt="2026-10-21T08:15:51.276" v="45" actId="122"/>
        <pc:sldMkLst>
          <pc:docMk/>
          <pc:sldMk cId="3964278218" sldId="256"/>
        </pc:sldMkLst>
        <pc:spChg chg="mod">
          <ac:chgData name="Sophie Lewis" userId="ae5d4e01-5c04-4331-8bec-66b9a994486e" providerId="ADAL" clId="{F5D9DF78-C10E-402C-B6C5-53ED2CB040BA}" dt="2026-10-21T08:15:51.276" v="45" actId="122"/>
          <ac:spMkLst>
            <pc:docMk/>
            <pc:sldMk cId="3964278218" sldId="256"/>
            <ac:spMk id="2" creationId="{6443CC3E-8480-090D-173F-6D702B199A5A}"/>
          </ac:spMkLst>
        </pc:spChg>
      </pc:sldChg>
      <pc:sldChg chg="modSp mod">
        <pc:chgData name="Sophie Lewis" userId="ae5d4e01-5c04-4331-8bec-66b9a994486e" providerId="ADAL" clId="{F5D9DF78-C10E-402C-B6C5-53ED2CB040BA}" dt="2026-10-21T08:16:30.700" v="79" actId="20577"/>
        <pc:sldMkLst>
          <pc:docMk/>
          <pc:sldMk cId="1939363318" sldId="258"/>
        </pc:sldMkLst>
        <pc:spChg chg="mod">
          <ac:chgData name="Sophie Lewis" userId="ae5d4e01-5c04-4331-8bec-66b9a994486e" providerId="ADAL" clId="{F5D9DF78-C10E-402C-B6C5-53ED2CB040BA}" dt="2026-10-21T08:16:30.700" v="79" actId="20577"/>
          <ac:spMkLst>
            <pc:docMk/>
            <pc:sldMk cId="1939363318" sldId="258"/>
            <ac:spMk id="2" creationId="{A47ACD1B-C43B-4817-280D-1B791A0EC455}"/>
          </ac:spMkLst>
        </pc:spChg>
      </pc:sldChg>
      <pc:sldChg chg="modSp mod">
        <pc:chgData name="Sophie Lewis" userId="ae5d4e01-5c04-4331-8bec-66b9a994486e" providerId="ADAL" clId="{F5D9DF78-C10E-402C-B6C5-53ED2CB040BA}" dt="2026-10-21T08:17:07.324" v="115" actId="20577"/>
        <pc:sldMkLst>
          <pc:docMk/>
          <pc:sldMk cId="1313658814" sldId="259"/>
        </pc:sldMkLst>
        <pc:spChg chg="mod">
          <ac:chgData name="Sophie Lewis" userId="ae5d4e01-5c04-4331-8bec-66b9a994486e" providerId="ADAL" clId="{F5D9DF78-C10E-402C-B6C5-53ED2CB040BA}" dt="2026-10-21T08:17:07.324" v="115" actId="20577"/>
          <ac:spMkLst>
            <pc:docMk/>
            <pc:sldMk cId="1313658814" sldId="259"/>
            <ac:spMk id="3" creationId="{42E6E273-7534-28A9-A017-2004EB4A02E1}"/>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7BBFDE1-3D9A-40EB-A066-4D5584DB85B0}"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4094691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BBFDE1-3D9A-40EB-A066-4D5584DB85B0}"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3573738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7BBFDE1-3D9A-40EB-A066-4D5584DB85B0}"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572672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7BBFDE1-3D9A-40EB-A066-4D5584DB85B0}"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1047260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7BBFDE1-3D9A-40EB-A066-4D5584DB85B0}" type="datetimeFigureOut">
              <a:rPr lang="en-GB" smtClean="0"/>
              <a:t>21/10/2026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3397962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7BBFDE1-3D9A-40EB-A066-4D5584DB85B0}" type="datetimeFigureOut">
              <a:rPr lang="en-GB" smtClean="0"/>
              <a:t>21/10/2026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1065661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BFDE1-3D9A-40EB-A066-4D5584DB85B0}" type="datetimeFigureOut">
              <a:rPr lang="en-GB" smtClean="0"/>
              <a:t>21/10/2026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3932401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7BBFDE1-3D9A-40EB-A066-4D5584DB85B0}"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342518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7BBFDE1-3D9A-40EB-A066-4D5584DB85B0}" type="datetimeFigureOut">
              <a:rPr lang="en-GB" smtClean="0"/>
              <a:t>21/10/2026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303569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BBFDE1-3D9A-40EB-A066-4D5584DB85B0}"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93167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BBFDE1-3D9A-40EB-A066-4D5584DB85B0}" type="datetimeFigureOut">
              <a:rPr lang="en-GB" smtClean="0"/>
              <a:t>21/10/2026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22634A-9ADB-479D-ADF4-A7DD8AF94C67}" type="slidenum">
              <a:rPr lang="en-GB" smtClean="0"/>
              <a:t>‹#›</a:t>
            </a:fld>
            <a:endParaRPr lang="en-GB"/>
          </a:p>
        </p:txBody>
      </p:sp>
    </p:spTree>
    <p:extLst>
      <p:ext uri="{BB962C8B-B14F-4D97-AF65-F5344CB8AC3E}">
        <p14:creationId xmlns:p14="http://schemas.microsoft.com/office/powerpoint/2010/main" val="31583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BBFDE1-3D9A-40EB-A066-4D5584DB85B0}" type="datetimeFigureOut">
              <a:rPr lang="en-GB" smtClean="0"/>
              <a:t>21/10/2026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2634A-9ADB-479D-ADF4-A7DD8AF94C67}" type="slidenum">
              <a:rPr lang="en-GB" smtClean="0"/>
              <a:t>‹#›</a:t>
            </a:fld>
            <a:endParaRPr lang="en-GB"/>
          </a:p>
        </p:txBody>
      </p:sp>
    </p:spTree>
    <p:extLst>
      <p:ext uri="{BB962C8B-B14F-4D97-AF65-F5344CB8AC3E}">
        <p14:creationId xmlns:p14="http://schemas.microsoft.com/office/powerpoint/2010/main" val="3666842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hdphoto" Target="../media/hdphoto1.wdp"/><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12.jpeg"/><Relationship Id="rId12"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image" Target="../media/image14.png"/><Relationship Id="rId5" Type="http://schemas.openxmlformats.org/officeDocument/2006/relationships/image" Target="../media/image10.png"/><Relationship Id="rId10" Type="http://schemas.openxmlformats.org/officeDocument/2006/relationships/image" Target="../media/image13.png"/><Relationship Id="rId4" Type="http://schemas.openxmlformats.org/officeDocument/2006/relationships/image" Target="../media/image2.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eg"/><Relationship Id="rId3" Type="http://schemas.microsoft.com/office/2007/relationships/hdphoto" Target="../media/hdphoto1.wdp"/><Relationship Id="rId7" Type="http://schemas.openxmlformats.org/officeDocument/2006/relationships/image" Target="../media/image8.png"/><Relationship Id="rId12"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8.png"/><Relationship Id="rId5" Type="http://schemas.openxmlformats.org/officeDocument/2006/relationships/image" Target="../media/image4.jpeg"/><Relationship Id="rId10" Type="http://schemas.microsoft.com/office/2007/relationships/hdphoto" Target="../media/hdphoto2.wdp"/><Relationship Id="rId4" Type="http://schemas.openxmlformats.org/officeDocument/2006/relationships/image" Target="../media/image16.jpeg"/><Relationship Id="rId9" Type="http://schemas.openxmlformats.org/officeDocument/2006/relationships/image" Target="../media/image17.png"/><Relationship Id="rId1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622680730"/>
              </p:ext>
            </p:extLst>
          </p:nvPr>
        </p:nvGraphicFramePr>
        <p:xfrm>
          <a:off x="451945" y="1878336"/>
          <a:ext cx="11008329" cy="5024737"/>
        </p:xfrm>
        <a:graphic>
          <a:graphicData uri="http://schemas.openxmlformats.org/drawingml/2006/table">
            <a:tbl>
              <a:tblPr firstRow="1" bandRow="1">
                <a:tableStyleId>{93296810-A885-4BE3-A3E7-6D5BEEA58F35}</a:tableStyleId>
              </a:tblPr>
              <a:tblGrid>
                <a:gridCol w="2277553">
                  <a:extLst>
                    <a:ext uri="{9D8B030D-6E8A-4147-A177-3AD203B41FA5}">
                      <a16:colId xmlns:a16="http://schemas.microsoft.com/office/drawing/2014/main" val="3791052974"/>
                    </a:ext>
                  </a:extLst>
                </a:gridCol>
                <a:gridCol w="2182694">
                  <a:extLst>
                    <a:ext uri="{9D8B030D-6E8A-4147-A177-3AD203B41FA5}">
                      <a16:colId xmlns:a16="http://schemas.microsoft.com/office/drawing/2014/main" val="1590528495"/>
                    </a:ext>
                  </a:extLst>
                </a:gridCol>
                <a:gridCol w="2182694">
                  <a:extLst>
                    <a:ext uri="{9D8B030D-6E8A-4147-A177-3AD203B41FA5}">
                      <a16:colId xmlns:a16="http://schemas.microsoft.com/office/drawing/2014/main" val="667963337"/>
                    </a:ext>
                  </a:extLst>
                </a:gridCol>
                <a:gridCol w="2182694">
                  <a:extLst>
                    <a:ext uri="{9D8B030D-6E8A-4147-A177-3AD203B41FA5}">
                      <a16:colId xmlns:a16="http://schemas.microsoft.com/office/drawing/2014/main" val="3251902381"/>
                    </a:ext>
                  </a:extLst>
                </a:gridCol>
                <a:gridCol w="2182694">
                  <a:extLst>
                    <a:ext uri="{9D8B030D-6E8A-4147-A177-3AD203B41FA5}">
                      <a16:colId xmlns:a16="http://schemas.microsoft.com/office/drawing/2014/main" val="1618699767"/>
                    </a:ext>
                  </a:extLst>
                </a:gridCol>
              </a:tblGrid>
              <a:tr h="701583">
                <a:tc>
                  <a:txBody>
                    <a:bodyPr/>
                    <a:lstStyle/>
                    <a:p>
                      <a:pPr algn="ctr"/>
                      <a:r>
                        <a:rPr lang="en-GB" sz="1600" b="1" dirty="0">
                          <a:solidFill>
                            <a:schemeClr val="tx1"/>
                          </a:solidFill>
                          <a:latin typeface="Bahnschrift"/>
                        </a:rPr>
                        <a:t>Monday</a:t>
                      </a:r>
                    </a:p>
                  </a:txBody>
                  <a:tcPr anchor="ctr"/>
                </a:tc>
                <a:tc>
                  <a:txBody>
                    <a:bodyPr/>
                    <a:lstStyle/>
                    <a:p>
                      <a:pPr algn="ctr"/>
                      <a:r>
                        <a:rPr lang="en-GB" sz="1600" b="1" dirty="0">
                          <a:solidFill>
                            <a:schemeClr val="tx1"/>
                          </a:solidFill>
                          <a:latin typeface="Bahnschrift"/>
                        </a:rPr>
                        <a:t>Tuesday</a:t>
                      </a:r>
                    </a:p>
                  </a:txBody>
                  <a:tcPr anchor="ctr"/>
                </a:tc>
                <a:tc>
                  <a:txBody>
                    <a:bodyPr/>
                    <a:lstStyle/>
                    <a:p>
                      <a:pPr algn="ctr"/>
                      <a:r>
                        <a:rPr lang="en-GB" sz="1600" b="1" dirty="0">
                          <a:solidFill>
                            <a:schemeClr val="tx1"/>
                          </a:solidFill>
                          <a:latin typeface="Bahnschrift"/>
                        </a:rPr>
                        <a:t> Wednesday</a:t>
                      </a:r>
                    </a:p>
                  </a:txBody>
                  <a:tcPr anchor="ctr"/>
                </a:tc>
                <a:tc>
                  <a:txBody>
                    <a:bodyPr/>
                    <a:lstStyle/>
                    <a:p>
                      <a:pPr algn="ctr"/>
                      <a:r>
                        <a:rPr lang="en-GB" sz="1600" b="1" dirty="0">
                          <a:solidFill>
                            <a:schemeClr val="tx1"/>
                          </a:solidFill>
                          <a:latin typeface="Bahnschrift"/>
                        </a:rPr>
                        <a:t> Thursday</a:t>
                      </a:r>
                    </a:p>
                  </a:txBody>
                  <a:tcPr anchor="ctr"/>
                </a:tc>
                <a:tc>
                  <a:txBody>
                    <a:bodyPr/>
                    <a:lstStyle/>
                    <a:p>
                      <a:pPr algn="ctr"/>
                      <a:r>
                        <a:rPr lang="en-GB" sz="1600" b="1" dirty="0">
                          <a:solidFill>
                            <a:schemeClr val="tx1"/>
                          </a:solidFill>
                          <a:latin typeface="Bahnschrift"/>
                        </a:rPr>
                        <a:t>Friday</a:t>
                      </a:r>
                    </a:p>
                  </a:txBody>
                  <a:tcPr anchor="ctr"/>
                </a:tc>
                <a:extLst>
                  <a:ext uri="{0D108BD9-81ED-4DB2-BD59-A6C34878D82A}">
                    <a16:rowId xmlns:a16="http://schemas.microsoft.com/office/drawing/2014/main" val="4143486272"/>
                  </a:ext>
                </a:extLst>
              </a:tr>
              <a:tr h="630279">
                <a:tc>
                  <a:txBody>
                    <a:bodyPr/>
                    <a:lstStyle/>
                    <a:p>
                      <a:pPr algn="ctr"/>
                      <a:r>
                        <a:rPr lang="en-GB" sz="1500" b="1" baseline="0" dirty="0">
                          <a:latin typeface="Bahnschrift"/>
                        </a:rPr>
                        <a:t>Cheese Pizza</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a:rPr>
                        <a:t>Beef Lasagne &amp; Garlic Bread</a:t>
                      </a:r>
                    </a:p>
                  </a:txBody>
                  <a:tcPr anchor="ctr"/>
                </a:tc>
                <a:tc>
                  <a:txBody>
                    <a:bodyPr/>
                    <a:lstStyle/>
                    <a:p>
                      <a:pPr algn="ctr"/>
                      <a:r>
                        <a:rPr lang="en-GB" sz="1500" b="1" dirty="0">
                          <a:latin typeface="Bahnschrift"/>
                        </a:rPr>
                        <a:t>Chicken &amp; Stuffing</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a:rPr>
                        <a:t>(Cheese) Butchers Beefburger in a Bun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a:rPr>
                        <a:t>Jumbo Breaded Fish Finger</a:t>
                      </a:r>
                    </a:p>
                  </a:txBody>
                  <a:tcPr anchor="ctr"/>
                </a:tc>
                <a:extLst>
                  <a:ext uri="{0D108BD9-81ED-4DB2-BD59-A6C34878D82A}">
                    <a16:rowId xmlns:a16="http://schemas.microsoft.com/office/drawing/2014/main" val="2820107350"/>
                  </a:ext>
                </a:extLst>
              </a:tr>
              <a:tr h="55550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a:rPr>
                        <a:t>Veggie Sausage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a:rPr>
                        <a:t>Curried Noodles with </a:t>
                      </a:r>
                      <a:r>
                        <a:rPr lang="en-GB" sz="1500" b="1">
                          <a:latin typeface="Bahnschrift"/>
                        </a:rPr>
                        <a:t>Quorn Pieces</a:t>
                      </a:r>
                      <a:endParaRPr lang="en-GB" sz="1500" b="1" dirty="0">
                        <a:latin typeface="Bahnschrift"/>
                      </a:endParaRPr>
                    </a:p>
                  </a:txBody>
                  <a:tcPr anchor="ctr"/>
                </a:tc>
                <a:tc>
                  <a:txBody>
                    <a:bodyPr/>
                    <a:lstStyle/>
                    <a:p>
                      <a:pPr algn="ctr"/>
                      <a:r>
                        <a:rPr lang="en-GB" sz="1500" b="1" dirty="0">
                          <a:latin typeface="Bahnschrift"/>
                        </a:rPr>
                        <a:t>Cauliflower Bites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a:rPr>
                        <a:t>Feta &amp; Potato Puff Tart</a:t>
                      </a:r>
                    </a:p>
                  </a:txBody>
                  <a:tcPr anchor="ctr"/>
                </a:tc>
                <a:tc>
                  <a:txBody>
                    <a:bodyPr/>
                    <a:lstStyle/>
                    <a:p>
                      <a:pPr marL="0" marR="0" indent="0" algn="ctr" rtl="0" eaLnBrk="1" fontAlgn="auto" latinLnBrk="0" hangingPunct="1">
                        <a:lnSpc>
                          <a:spcPct val="100000"/>
                        </a:lnSpc>
                        <a:spcBef>
                          <a:spcPts val="0"/>
                        </a:spcBef>
                        <a:spcAft>
                          <a:spcPts val="0"/>
                        </a:spcAft>
                        <a:buClrTx/>
                        <a:buSzTx/>
                        <a:buFontTx/>
                        <a:buNone/>
                      </a:pPr>
                      <a:r>
                        <a:rPr lang="en-GB" sz="1500" b="1" dirty="0">
                          <a:latin typeface="Bahnschrift"/>
                        </a:rPr>
                        <a:t>Veggie Nuggets</a:t>
                      </a:r>
                    </a:p>
                  </a:txBody>
                  <a:tcPr anchor="ctr"/>
                </a:tc>
                <a:extLst>
                  <a:ext uri="{0D108BD9-81ED-4DB2-BD59-A6C34878D82A}">
                    <a16:rowId xmlns:a16="http://schemas.microsoft.com/office/drawing/2014/main" val="3789807887"/>
                  </a:ext>
                </a:extLst>
              </a:tr>
              <a:tr h="932419">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extLst>
                  <a:ext uri="{0D108BD9-81ED-4DB2-BD59-A6C34878D82A}">
                    <a16:rowId xmlns:a16="http://schemas.microsoft.com/office/drawing/2014/main" val="537325371"/>
                  </a:ext>
                </a:extLst>
              </a:tr>
              <a:tr h="1061044">
                <a:tc>
                  <a:txBody>
                    <a:bodyPr/>
                    <a:lstStyle/>
                    <a:p>
                      <a:pPr algn="ctr"/>
                      <a:r>
                        <a:rPr lang="en-GB" sz="1500" b="1" dirty="0">
                          <a:latin typeface="Bahnschrift" panose="020B0502040204020203" pitchFamily="34" charset="0"/>
                        </a:rPr>
                        <a:t>Pasta, Corn on the Cob or Carrot Sticks </a:t>
                      </a:r>
                    </a:p>
                  </a:txBody>
                  <a:tcPr anchor="ctr"/>
                </a:tc>
                <a:tc>
                  <a:txBody>
                    <a:bodyPr/>
                    <a:lstStyle/>
                    <a:p>
                      <a:pPr algn="ctr"/>
                      <a:r>
                        <a:rPr lang="en-GB" sz="1500" b="1" dirty="0">
                          <a:latin typeface="Bahnschrift" panose="020B0502040204020203" pitchFamily="34" charset="0"/>
                        </a:rPr>
                        <a:t>Peas or Cucumber Sticks</a:t>
                      </a:r>
                    </a:p>
                  </a:txBody>
                  <a:tcPr anchor="ctr"/>
                </a:tc>
                <a:tc>
                  <a:txBody>
                    <a:bodyPr/>
                    <a:lstStyle/>
                    <a:p>
                      <a:pPr algn="ctr"/>
                      <a:r>
                        <a:rPr lang="en-GB" sz="1500" b="1" dirty="0">
                          <a:latin typeface="Bahnschrift" panose="020B0502040204020203" pitchFamily="34" charset="0"/>
                        </a:rPr>
                        <a:t>Roast or Mash Potato, Seasonal Vegetables &amp; Gravy</a:t>
                      </a:r>
                    </a:p>
                  </a:txBody>
                  <a:tcPr anchor="ctr"/>
                </a:tc>
                <a:tc>
                  <a:txBody>
                    <a:bodyPr/>
                    <a:lstStyle/>
                    <a:p>
                      <a:pPr algn="ctr"/>
                      <a:r>
                        <a:rPr lang="en-GB" sz="1500" b="1" dirty="0">
                          <a:latin typeface="Bahnschrift" panose="020B0502040204020203" pitchFamily="34" charset="0"/>
                        </a:rPr>
                        <a:t>Potato Wedges, Baked Beans or Peas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panose="020B0502040204020203" pitchFamily="34" charset="0"/>
                        </a:rPr>
                        <a:t>Chips or Pasta, Sweetcorn, Salad &amp; Tomato Ketchup</a:t>
                      </a:r>
                    </a:p>
                    <a:p>
                      <a:pPr marL="0" marR="0" indent="0" algn="ctr" rtl="0" eaLnBrk="1" fontAlgn="auto" latinLnBrk="0" hangingPunct="1">
                        <a:lnSpc>
                          <a:spcPct val="100000"/>
                        </a:lnSpc>
                        <a:spcBef>
                          <a:spcPts val="0"/>
                        </a:spcBef>
                        <a:spcAft>
                          <a:spcPts val="0"/>
                        </a:spcAft>
                        <a:buClrTx/>
                        <a:buSzTx/>
                        <a:buFontTx/>
                        <a:buNone/>
                      </a:pPr>
                      <a:endParaRPr lang="en-GB" sz="1500" b="1" dirty="0">
                        <a:latin typeface="Bahnschrift" panose="020B0502040204020203" pitchFamily="34" charset="0"/>
                      </a:endParaRPr>
                    </a:p>
                  </a:txBody>
                  <a:tcPr anchor="ctr"/>
                </a:tc>
                <a:extLst>
                  <a:ext uri="{0D108BD9-81ED-4DB2-BD59-A6C34878D82A}">
                    <a16:rowId xmlns:a16="http://schemas.microsoft.com/office/drawing/2014/main" val="1603911861"/>
                  </a:ext>
                </a:extLst>
              </a:tr>
              <a:tr h="1143905">
                <a:tc>
                  <a:txBody>
                    <a:bodyPr/>
                    <a:lstStyle/>
                    <a:p>
                      <a:pPr algn="ctr"/>
                      <a:r>
                        <a:rPr lang="en-GB" sz="1600" b="1" i="0" kern="1200" dirty="0">
                          <a:solidFill>
                            <a:schemeClr val="dk1"/>
                          </a:solidFill>
                          <a:effectLst/>
                          <a:latin typeface="Bahnschrift" panose="020B0502040204020203" pitchFamily="34" charset="0"/>
                          <a:ea typeface="+mn-ea"/>
                          <a:cs typeface="+mn-cs"/>
                        </a:rPr>
                        <a:t>Pancakes with Banana &amp; Toffee Sauce</a:t>
                      </a:r>
                    </a:p>
                  </a:txBody>
                  <a:tcPr anchor="ctr"/>
                </a:tc>
                <a:tc>
                  <a:txBody>
                    <a:bodyPr/>
                    <a:lstStyle/>
                    <a:p>
                      <a:pPr algn="ctr"/>
                      <a:r>
                        <a:rPr lang="en-GB" sz="1600" b="1" i="0" kern="1200" dirty="0">
                          <a:solidFill>
                            <a:schemeClr val="dk1"/>
                          </a:solidFill>
                          <a:effectLst/>
                          <a:latin typeface="Bahnschrift" panose="020B0502040204020203" pitchFamily="34" charset="0"/>
                          <a:ea typeface="+mn-ea"/>
                          <a:cs typeface="+mn-cs"/>
                        </a:rPr>
                        <a:t>Pip Organic Lollie</a:t>
                      </a:r>
                    </a:p>
                  </a:txBody>
                  <a:tcPr anchor="ctr"/>
                </a:tc>
                <a:tc>
                  <a:txBody>
                    <a:bodyPr/>
                    <a:lstStyle/>
                    <a:p>
                      <a:pPr algn="ctr"/>
                      <a:r>
                        <a:rPr lang="en-GB" sz="1600" b="1" dirty="0">
                          <a:latin typeface="Bahnschrift" panose="020B0502040204020203" pitchFamily="34" charset="0"/>
                        </a:rPr>
                        <a:t>Ice Cream Pots</a:t>
                      </a:r>
                    </a:p>
                  </a:txBody>
                  <a:tcPr anchor="ctr"/>
                </a:tc>
                <a:tc>
                  <a:txBody>
                    <a:bodyPr/>
                    <a:lstStyle/>
                    <a:p>
                      <a:pPr algn="ctr"/>
                      <a:r>
                        <a:rPr lang="en-GB" sz="1600" b="1" dirty="0">
                          <a:latin typeface="Bahnschrift" panose="020B0502040204020203" pitchFamily="34" charset="0"/>
                        </a:rPr>
                        <a:t>Lemon Drizzle Cake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600" b="1" dirty="0">
                          <a:latin typeface="Bahnschrift" panose="020B0502040204020203" pitchFamily="34" charset="0"/>
                        </a:rPr>
                        <a:t>Fruity Shortbread</a:t>
                      </a:r>
                    </a:p>
                  </a:txBody>
                  <a:tcPr anchor="ctr"/>
                </a:tc>
                <a:extLst>
                  <a:ext uri="{0D108BD9-81ED-4DB2-BD59-A6C34878D82A}">
                    <a16:rowId xmlns:a16="http://schemas.microsoft.com/office/drawing/2014/main" val="2887517926"/>
                  </a:ext>
                </a:extLst>
              </a:tr>
            </a:tbl>
          </a:graphicData>
        </a:graphic>
      </p:graphicFrame>
      <p:sp>
        <p:nvSpPr>
          <p:cNvPr id="9" name="TextBox 8"/>
          <p:cNvSpPr txBox="1"/>
          <p:nvPr/>
        </p:nvSpPr>
        <p:spPr>
          <a:xfrm>
            <a:off x="37847" y="0"/>
            <a:ext cx="9316784" cy="553998"/>
          </a:xfrm>
          <a:prstGeom prst="rect">
            <a:avLst/>
          </a:prstGeom>
          <a:noFill/>
        </p:spPr>
        <p:txBody>
          <a:bodyPr wrap="square" lIns="91440" tIns="45720" rIns="91440" bIns="45720" rtlCol="0" anchor="t">
            <a:spAutoFit/>
          </a:bodyPr>
          <a:lstStyle/>
          <a:p>
            <a:pPr algn="ctr"/>
            <a:r>
              <a:rPr lang="en-GB" sz="3000" b="1" dirty="0">
                <a:solidFill>
                  <a:schemeClr val="accent6"/>
                </a:solidFill>
                <a:latin typeface="Bahnschrift"/>
              </a:rPr>
              <a:t>LUNCH MENU – WEEK 1</a:t>
            </a:r>
          </a:p>
        </p:txBody>
      </p:sp>
      <p:pic>
        <p:nvPicPr>
          <p:cNvPr id="25" name="Picture 6" descr="Hot jacket potato Stock Vectors, Images &amp;amp;amp; Vector Art | Shutterstock"/>
          <p:cNvPicPr>
            <a:picLocks noChangeAspect="1" noChangeArrowheads="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11976" b="82071" l="11552" r="86950">
                        <a14:backgroundMark x1="21513" y1="50357" x2="32151" y2="82857"/>
                        <a14:backgroundMark x1="29787" y1="63929" x2="50827" y2="82857"/>
                      </a14:backgroundRemoval>
                    </a14:imgEffect>
                  </a14:imgLayer>
                </a14:imgProps>
              </a:ext>
              <a:ext uri="{28A0092B-C50C-407E-A947-70E740481C1C}">
                <a14:useLocalDpi xmlns:a14="http://schemas.microsoft.com/office/drawing/2010/main" val="0"/>
              </a:ext>
            </a:extLst>
          </a:blip>
          <a:srcRect l="2127" t="3214" r="3625" b="9167"/>
          <a:stretch/>
        </p:blipFill>
        <p:spPr bwMode="auto">
          <a:xfrm>
            <a:off x="-658251" y="3136662"/>
            <a:ext cx="1918890" cy="118085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Baked Beans Icon stock vector. Illustration of meal - 21988252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74269" y="3632374"/>
            <a:ext cx="1146367" cy="114636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Carrot - Free food icon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448809">
            <a:off x="39292" y="4181559"/>
            <a:ext cx="873029" cy="87302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4,966 Sweetcorn Cliparts, Stock Vector and Royalty Free Sweetcorn  Illustrations"/>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28263">
            <a:off x="-375131" y="5325416"/>
            <a:ext cx="1352650" cy="128351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p:cNvPicPr>
            <a:picLocks noChangeAspect="1"/>
          </p:cNvPicPr>
          <p:nvPr/>
        </p:nvPicPr>
        <p:blipFill>
          <a:blip r:embed="rId7">
            <a:clrChange>
              <a:clrFrom>
                <a:srgbClr val="FFFFFF"/>
              </a:clrFrom>
              <a:clrTo>
                <a:srgbClr val="FFFFFF">
                  <a:alpha val="0"/>
                </a:srgbClr>
              </a:clrTo>
            </a:clrChange>
          </a:blip>
          <a:stretch>
            <a:fillRect/>
          </a:stretch>
        </p:blipFill>
        <p:spPr>
          <a:xfrm>
            <a:off x="11269651" y="5792637"/>
            <a:ext cx="955602" cy="864469"/>
          </a:xfrm>
          <a:prstGeom prst="rect">
            <a:avLst/>
          </a:prstGeom>
        </p:spPr>
      </p:pic>
      <p:pic>
        <p:nvPicPr>
          <p:cNvPr id="41" name="Picture 16" descr="Flat Icon Green Peas. Vector Illustration. Royalty Free Cliparts, Vectors,  And Stock Illustration. Image 56552587."/>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96769" y="4802708"/>
            <a:ext cx="1074175" cy="1074175"/>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0" descr="French fries - Free food icons"/>
          <p:cNvPicPr>
            <a:picLocks noChangeAspect="1" noChangeArrowheads="1"/>
          </p:cNvPicPr>
          <p:nvPr/>
        </p:nvPicPr>
        <p:blipFill>
          <a:blip r:embed="rId9"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1164477" y="2200261"/>
            <a:ext cx="1180856" cy="11808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10">
            <a:clrChange>
              <a:clrFrom>
                <a:srgbClr val="FFFFFF"/>
              </a:clrFrom>
              <a:clrTo>
                <a:srgbClr val="FFFFFF">
                  <a:alpha val="0"/>
                </a:srgbClr>
              </a:clrTo>
            </a:clrChange>
          </a:blip>
          <a:stretch>
            <a:fillRect/>
          </a:stretch>
        </p:blipFill>
        <p:spPr>
          <a:xfrm>
            <a:off x="-255829" y="1878336"/>
            <a:ext cx="1114048" cy="1053743"/>
          </a:xfrm>
          <a:prstGeom prst="rect">
            <a:avLst/>
          </a:prstGeom>
        </p:spPr>
      </p:pic>
      <p:sp>
        <p:nvSpPr>
          <p:cNvPr id="6" name="TextBox 5">
            <a:extLst>
              <a:ext uri="{FF2B5EF4-FFF2-40B4-BE49-F238E27FC236}">
                <a16:creationId xmlns:a16="http://schemas.microsoft.com/office/drawing/2014/main" id="{3D492AB9-7EBB-E8E0-CC1E-6A8EBDEEED9E}"/>
              </a:ext>
            </a:extLst>
          </p:cNvPr>
          <p:cNvSpPr txBox="1"/>
          <p:nvPr/>
        </p:nvSpPr>
        <p:spPr>
          <a:xfrm>
            <a:off x="0" y="1016092"/>
            <a:ext cx="12320100" cy="892552"/>
          </a:xfrm>
          <a:prstGeom prst="rect">
            <a:avLst/>
          </a:prstGeom>
          <a:noFill/>
        </p:spPr>
        <p:txBody>
          <a:bodyPr wrap="square" rtlCol="0">
            <a:spAutoFit/>
          </a:bodyPr>
          <a:lstStyle/>
          <a:p>
            <a:r>
              <a:rPr lang="en-GB" sz="2400" b="1" dirty="0">
                <a:solidFill>
                  <a:srgbClr val="E937DC"/>
                </a:solidFill>
              </a:rPr>
              <a:t>Available Every Day - Wholemeal Bread, Salad Bar, Fruit, Low Fat Yoghurts, Milk and Water .</a:t>
            </a:r>
          </a:p>
          <a:p>
            <a:r>
              <a:rPr lang="en-GB" sz="2400" b="1" dirty="0">
                <a:solidFill>
                  <a:srgbClr val="E937DC"/>
                </a:solidFill>
              </a:rPr>
              <a:t>All Special Diets catered for</a:t>
            </a:r>
            <a:r>
              <a:rPr lang="en-GB" sz="2800" b="1" dirty="0">
                <a:solidFill>
                  <a:srgbClr val="E937DC"/>
                </a:solidFill>
              </a:rPr>
              <a:t> please speak to your schools Kitchen Manager for advice. </a:t>
            </a:r>
            <a:endParaRPr lang="en-GB" sz="2800" dirty="0"/>
          </a:p>
        </p:txBody>
      </p:sp>
      <p:pic>
        <p:nvPicPr>
          <p:cNvPr id="3" name="Picture 2" descr="A logo for a company&#10;&#10;AI-generated content may be incorrect.">
            <a:extLst>
              <a:ext uri="{FF2B5EF4-FFF2-40B4-BE49-F238E27FC236}">
                <a16:creationId xmlns:a16="http://schemas.microsoft.com/office/drawing/2014/main" id="{9CE7EDE0-B290-9C95-10E0-339150A4447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54631" y="-55023"/>
            <a:ext cx="2799522" cy="1121982"/>
          </a:xfrm>
          <a:prstGeom prst="rect">
            <a:avLst/>
          </a:prstGeom>
        </p:spPr>
      </p:pic>
      <p:sp>
        <p:nvSpPr>
          <p:cNvPr id="2" name="TextBox 1">
            <a:extLst>
              <a:ext uri="{FF2B5EF4-FFF2-40B4-BE49-F238E27FC236}">
                <a16:creationId xmlns:a16="http://schemas.microsoft.com/office/drawing/2014/main" id="{6443CC3E-8480-090D-173F-6D702B199A5A}"/>
              </a:ext>
            </a:extLst>
          </p:cNvPr>
          <p:cNvSpPr txBox="1"/>
          <p:nvPr/>
        </p:nvSpPr>
        <p:spPr>
          <a:xfrm>
            <a:off x="37847" y="441434"/>
            <a:ext cx="9221768" cy="738664"/>
          </a:xfrm>
          <a:prstGeom prst="rect">
            <a:avLst/>
          </a:prstGeom>
          <a:noFill/>
        </p:spPr>
        <p:txBody>
          <a:bodyPr wrap="square" rtlCol="0">
            <a:spAutoFit/>
          </a:bodyPr>
          <a:lstStyle/>
          <a:p>
            <a:pPr algn="ctr"/>
            <a:r>
              <a:rPr lang="en-GB" sz="2400" b="1" dirty="0"/>
              <a:t>   </a:t>
            </a:r>
            <a:r>
              <a:rPr lang="en-GB" b="1" dirty="0"/>
              <a:t>20</a:t>
            </a:r>
            <a:r>
              <a:rPr lang="en-GB" b="1" baseline="30000" dirty="0"/>
              <a:t>th</a:t>
            </a:r>
            <a:r>
              <a:rPr lang="en-GB" b="1" dirty="0"/>
              <a:t> April – 11</a:t>
            </a:r>
            <a:r>
              <a:rPr lang="en-GB" b="1" baseline="30000" dirty="0"/>
              <a:t>th</a:t>
            </a:r>
            <a:r>
              <a:rPr lang="en-GB" b="1" dirty="0"/>
              <a:t> May – 8</a:t>
            </a:r>
            <a:r>
              <a:rPr lang="en-GB" b="1" baseline="30000" dirty="0"/>
              <a:t>th</a:t>
            </a:r>
            <a:r>
              <a:rPr lang="en-GB" b="1" dirty="0"/>
              <a:t> &amp; 29</a:t>
            </a:r>
            <a:r>
              <a:rPr lang="en-GB" b="1" baseline="30000" dirty="0"/>
              <a:t>th</a:t>
            </a:r>
            <a:r>
              <a:rPr lang="en-GB" b="1" dirty="0"/>
              <a:t> June – 20</a:t>
            </a:r>
            <a:r>
              <a:rPr lang="en-GB" b="1" baseline="30000" dirty="0"/>
              <a:t>th</a:t>
            </a:r>
            <a:r>
              <a:rPr lang="en-GB" b="1" dirty="0"/>
              <a:t> July – 21</a:t>
            </a:r>
            <a:r>
              <a:rPr lang="en-GB" b="1" baseline="30000" dirty="0"/>
              <a:t>st</a:t>
            </a:r>
            <a:r>
              <a:rPr lang="en-GB" b="1" dirty="0"/>
              <a:t> Sept. - 12</a:t>
            </a:r>
            <a:r>
              <a:rPr lang="en-GB" b="1" baseline="30000" dirty="0"/>
              <a:t>th</a:t>
            </a:r>
            <a:r>
              <a:rPr lang="en-GB" b="1" dirty="0"/>
              <a:t> Oct – 2</a:t>
            </a:r>
            <a:r>
              <a:rPr lang="en-GB" b="1" baseline="30000" dirty="0"/>
              <a:t>nd</a:t>
            </a:r>
            <a:r>
              <a:rPr lang="en-GB" b="1" dirty="0"/>
              <a:t> Nov – 23</a:t>
            </a:r>
            <a:r>
              <a:rPr lang="en-GB" b="1" baseline="30000" dirty="0"/>
              <a:t>rd</a:t>
            </a:r>
            <a:r>
              <a:rPr lang="en-GB" b="1" dirty="0"/>
              <a:t> Nov – 14</a:t>
            </a:r>
            <a:r>
              <a:rPr lang="en-GB" b="1" baseline="30000" dirty="0"/>
              <a:t>th</a:t>
            </a:r>
            <a:r>
              <a:rPr lang="en-GB" b="1" dirty="0"/>
              <a:t> Dec </a:t>
            </a:r>
          </a:p>
        </p:txBody>
      </p:sp>
    </p:spTree>
    <p:extLst>
      <p:ext uri="{BB962C8B-B14F-4D97-AF65-F5344CB8AC3E}">
        <p14:creationId xmlns:p14="http://schemas.microsoft.com/office/powerpoint/2010/main" val="3964278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0936648"/>
              </p:ext>
            </p:extLst>
          </p:nvPr>
        </p:nvGraphicFramePr>
        <p:xfrm>
          <a:off x="291383" y="1359556"/>
          <a:ext cx="11555230" cy="5461636"/>
        </p:xfrm>
        <a:graphic>
          <a:graphicData uri="http://schemas.openxmlformats.org/drawingml/2006/table">
            <a:tbl>
              <a:tblPr firstRow="1" bandRow="1">
                <a:tableStyleId>{00A15C55-8517-42AA-B614-E9B94910E393}</a:tableStyleId>
              </a:tblPr>
              <a:tblGrid>
                <a:gridCol w="2311046">
                  <a:extLst>
                    <a:ext uri="{9D8B030D-6E8A-4147-A177-3AD203B41FA5}">
                      <a16:colId xmlns:a16="http://schemas.microsoft.com/office/drawing/2014/main" val="3791052974"/>
                    </a:ext>
                  </a:extLst>
                </a:gridCol>
                <a:gridCol w="2311046">
                  <a:extLst>
                    <a:ext uri="{9D8B030D-6E8A-4147-A177-3AD203B41FA5}">
                      <a16:colId xmlns:a16="http://schemas.microsoft.com/office/drawing/2014/main" val="1590528495"/>
                    </a:ext>
                  </a:extLst>
                </a:gridCol>
                <a:gridCol w="2311046">
                  <a:extLst>
                    <a:ext uri="{9D8B030D-6E8A-4147-A177-3AD203B41FA5}">
                      <a16:colId xmlns:a16="http://schemas.microsoft.com/office/drawing/2014/main" val="667963337"/>
                    </a:ext>
                  </a:extLst>
                </a:gridCol>
                <a:gridCol w="2311046">
                  <a:extLst>
                    <a:ext uri="{9D8B030D-6E8A-4147-A177-3AD203B41FA5}">
                      <a16:colId xmlns:a16="http://schemas.microsoft.com/office/drawing/2014/main" val="3251902381"/>
                    </a:ext>
                  </a:extLst>
                </a:gridCol>
                <a:gridCol w="2311046">
                  <a:extLst>
                    <a:ext uri="{9D8B030D-6E8A-4147-A177-3AD203B41FA5}">
                      <a16:colId xmlns:a16="http://schemas.microsoft.com/office/drawing/2014/main" val="1618699767"/>
                    </a:ext>
                  </a:extLst>
                </a:gridCol>
              </a:tblGrid>
              <a:tr h="588969">
                <a:tc>
                  <a:txBody>
                    <a:bodyPr/>
                    <a:lstStyle/>
                    <a:p>
                      <a:pPr algn="ctr"/>
                      <a:r>
                        <a:rPr lang="en-GB" sz="1500" b="1" dirty="0">
                          <a:solidFill>
                            <a:schemeClr val="tx1"/>
                          </a:solidFill>
                          <a:latin typeface="Bahnschrift"/>
                        </a:rPr>
                        <a:t>MONDAY</a:t>
                      </a:r>
                    </a:p>
                  </a:txBody>
                  <a:tcPr anchor="ctr"/>
                </a:tc>
                <a:tc>
                  <a:txBody>
                    <a:bodyPr/>
                    <a:lstStyle/>
                    <a:p>
                      <a:pPr algn="ctr"/>
                      <a:r>
                        <a:rPr lang="en-GB" sz="1500" b="1" dirty="0">
                          <a:solidFill>
                            <a:schemeClr val="tx1"/>
                          </a:solidFill>
                          <a:latin typeface="Bahnschrift"/>
                        </a:rPr>
                        <a:t>TUESDAY</a:t>
                      </a:r>
                    </a:p>
                  </a:txBody>
                  <a:tcPr anchor="ctr"/>
                </a:tc>
                <a:tc>
                  <a:txBody>
                    <a:bodyPr/>
                    <a:lstStyle/>
                    <a:p>
                      <a:pPr algn="ctr"/>
                      <a:r>
                        <a:rPr lang="en-GB" sz="1500" b="1" dirty="0">
                          <a:solidFill>
                            <a:schemeClr val="tx1"/>
                          </a:solidFill>
                          <a:latin typeface="Bahnschrift"/>
                        </a:rPr>
                        <a:t>WEDNESAY</a:t>
                      </a:r>
                    </a:p>
                  </a:txBody>
                  <a:tcPr anchor="ctr"/>
                </a:tc>
                <a:tc>
                  <a:txBody>
                    <a:bodyPr/>
                    <a:lstStyle/>
                    <a:p>
                      <a:pPr algn="ctr"/>
                      <a:r>
                        <a:rPr lang="en-GB" sz="1500" b="1" dirty="0">
                          <a:solidFill>
                            <a:schemeClr val="tx1"/>
                          </a:solidFill>
                          <a:latin typeface="Bahnschrift"/>
                        </a:rPr>
                        <a:t>THURSDAY</a:t>
                      </a:r>
                    </a:p>
                  </a:txBody>
                  <a:tcPr anchor="ctr"/>
                </a:tc>
                <a:tc>
                  <a:txBody>
                    <a:bodyPr/>
                    <a:lstStyle/>
                    <a:p>
                      <a:pPr algn="ctr"/>
                      <a:r>
                        <a:rPr lang="en-GB" sz="1500" b="1" dirty="0">
                          <a:solidFill>
                            <a:schemeClr val="tx1"/>
                          </a:solidFill>
                          <a:latin typeface="Bahnschrift"/>
                        </a:rPr>
                        <a:t>FRIDAY</a:t>
                      </a:r>
                    </a:p>
                  </a:txBody>
                  <a:tcPr anchor="ctr"/>
                </a:tc>
                <a:extLst>
                  <a:ext uri="{0D108BD9-81ED-4DB2-BD59-A6C34878D82A}">
                    <a16:rowId xmlns:a16="http://schemas.microsoft.com/office/drawing/2014/main" val="4143486272"/>
                  </a:ext>
                </a:extLst>
              </a:tr>
              <a:tr h="1118701">
                <a:tc>
                  <a:txBody>
                    <a:bodyPr/>
                    <a:lstStyle/>
                    <a:p>
                      <a:pPr algn="ctr"/>
                      <a:r>
                        <a:rPr lang="en-GB" sz="1500" b="1" dirty="0">
                          <a:latin typeface="Bahnschrift"/>
                        </a:rPr>
                        <a:t>Tomato &amp; Cheese Pasta Bake</a:t>
                      </a:r>
                    </a:p>
                  </a:txBody>
                  <a:tcPr anchor="ctr"/>
                </a:tc>
                <a:tc>
                  <a:txBody>
                    <a:bodyPr/>
                    <a:lstStyle/>
                    <a:p>
                      <a:pPr algn="ctr"/>
                      <a:r>
                        <a:rPr lang="en-GB" sz="1500" b="1">
                          <a:latin typeface="Bahnschrift"/>
                        </a:rPr>
                        <a:t>Chicken </a:t>
                      </a:r>
                      <a:r>
                        <a:rPr lang="en-GB" sz="1500" b="1" dirty="0">
                          <a:latin typeface="Bahnschrift"/>
                        </a:rPr>
                        <a:t>Tagliatelle &amp; Garlic Bread</a:t>
                      </a:r>
                    </a:p>
                  </a:txBody>
                  <a:tcPr anchor="ctr"/>
                </a:tc>
                <a:tc>
                  <a:txBody>
                    <a:bodyPr/>
                    <a:lstStyle/>
                    <a:p>
                      <a:pPr algn="ctr"/>
                      <a:r>
                        <a:rPr lang="en-GB" sz="1500" b="1" dirty="0">
                          <a:latin typeface="Bahnschrift"/>
                        </a:rPr>
                        <a:t>Toad in the Hole </a:t>
                      </a:r>
                      <a:r>
                        <a:rPr lang="en-GB" sz="1400" b="1" dirty="0">
                          <a:latin typeface="Bahnschrift"/>
                        </a:rPr>
                        <a:t>(Butchers Sausage &amp; Yorkshire Puddings)</a:t>
                      </a:r>
                    </a:p>
                  </a:txBody>
                  <a:tcPr anchor="ctr"/>
                </a:tc>
                <a:tc>
                  <a:txBody>
                    <a:bodyPr/>
                    <a:lstStyle/>
                    <a:p>
                      <a:pPr algn="ctr"/>
                      <a:r>
                        <a:rPr lang="en-GB" sz="1500" b="1" baseline="0" dirty="0">
                          <a:latin typeface="Bahnschrift"/>
                        </a:rPr>
                        <a:t>Sausage Roll</a:t>
                      </a:r>
                    </a:p>
                  </a:txBody>
                  <a:tcPr anchor="ctr"/>
                </a:tc>
                <a:tc>
                  <a:txBody>
                    <a:bodyPr/>
                    <a:lstStyle/>
                    <a:p>
                      <a:pPr algn="ctr"/>
                      <a:r>
                        <a:rPr lang="en-GB" sz="1500" b="1" dirty="0">
                          <a:latin typeface="Bahnschrift"/>
                        </a:rPr>
                        <a:t>Breaded Fish Fingers</a:t>
                      </a:r>
                    </a:p>
                  </a:txBody>
                  <a:tcPr anchor="ctr"/>
                </a:tc>
                <a:extLst>
                  <a:ext uri="{0D108BD9-81ED-4DB2-BD59-A6C34878D82A}">
                    <a16:rowId xmlns:a16="http://schemas.microsoft.com/office/drawing/2014/main" val="2820107350"/>
                  </a:ext>
                </a:extLst>
              </a:tr>
              <a:tr h="863643">
                <a:tc>
                  <a:txBody>
                    <a:bodyPr/>
                    <a:lstStyle/>
                    <a:p>
                      <a:pPr algn="ctr"/>
                      <a:r>
                        <a:rPr lang="en-GB" sz="1500" b="1" baseline="0" dirty="0">
                          <a:latin typeface="Bahnschrift"/>
                        </a:rPr>
                        <a:t>Veggie Bolognaise</a:t>
                      </a:r>
                    </a:p>
                  </a:txBody>
                  <a:tcPr anchor="ctr"/>
                </a:tc>
                <a:tc>
                  <a:txBody>
                    <a:bodyPr/>
                    <a:lstStyle/>
                    <a:p>
                      <a:pPr algn="ctr"/>
                      <a:r>
                        <a:rPr lang="en-GB" sz="1500" b="1" baseline="0" dirty="0">
                          <a:latin typeface="Bahnschrift"/>
                        </a:rPr>
                        <a:t>Cheese Pizza Baguette &amp; Potato Wedges</a:t>
                      </a:r>
                    </a:p>
                  </a:txBody>
                  <a:tcPr anchor="ctr"/>
                </a:tc>
                <a:tc>
                  <a:txBody>
                    <a:bodyPr/>
                    <a:lstStyle/>
                    <a:p>
                      <a:pPr algn="ctr"/>
                      <a:r>
                        <a:rPr lang="en-GB" sz="1500" b="1" dirty="0">
                          <a:latin typeface="Bahnschrift"/>
                        </a:rPr>
                        <a:t>Veggie Toad in the Hole </a:t>
                      </a:r>
                      <a:r>
                        <a:rPr lang="en-GB" sz="1400" b="1" dirty="0">
                          <a:latin typeface="Bahnschrift"/>
                        </a:rPr>
                        <a:t>(Veggie Sausage &amp; Yorkshire Pudding)</a:t>
                      </a:r>
                    </a:p>
                  </a:txBody>
                  <a:tcPr anchor="ctr"/>
                </a:tc>
                <a:tc>
                  <a:txBody>
                    <a:bodyPr/>
                    <a:lstStyle/>
                    <a:p>
                      <a:pPr algn="ctr"/>
                      <a:r>
                        <a:rPr lang="en-GB" sz="1500" b="1" dirty="0">
                          <a:latin typeface="Bahnschrift"/>
                        </a:rPr>
                        <a:t>Cheese Wheel</a:t>
                      </a:r>
                    </a:p>
                  </a:txBody>
                  <a:tcPr anchor="ctr"/>
                </a:tc>
                <a:tc>
                  <a:txBody>
                    <a:bodyPr/>
                    <a:lstStyle/>
                    <a:p>
                      <a:pPr marL="0" marR="0" indent="0" algn="ctr" rtl="0" eaLnBrk="1" fontAlgn="auto" latinLnBrk="0" hangingPunct="1">
                        <a:lnSpc>
                          <a:spcPct val="100000"/>
                        </a:lnSpc>
                        <a:spcBef>
                          <a:spcPts val="0"/>
                        </a:spcBef>
                        <a:spcAft>
                          <a:spcPts val="0"/>
                        </a:spcAft>
                        <a:buClrTx/>
                        <a:buSzTx/>
                        <a:buFontTx/>
                        <a:buNone/>
                      </a:pPr>
                      <a:r>
                        <a:rPr lang="en-GB" sz="1500" b="1" dirty="0">
                          <a:latin typeface="Bahnschrift"/>
                        </a:rPr>
                        <a:t>Veggie Nuggets</a:t>
                      </a:r>
                    </a:p>
                  </a:txBody>
                  <a:tcPr anchor="ctr"/>
                </a:tc>
                <a:extLst>
                  <a:ext uri="{0D108BD9-81ED-4DB2-BD59-A6C34878D82A}">
                    <a16:rowId xmlns:a16="http://schemas.microsoft.com/office/drawing/2014/main" val="3789807887"/>
                  </a:ext>
                </a:extLst>
              </a:tr>
              <a:tr h="809297">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extLst>
                  <a:ext uri="{0D108BD9-81ED-4DB2-BD59-A6C34878D82A}">
                    <a16:rowId xmlns:a16="http://schemas.microsoft.com/office/drawing/2014/main" val="537325371"/>
                  </a:ext>
                </a:extLst>
              </a:tr>
              <a:tr h="1072055">
                <a:tc>
                  <a:txBody>
                    <a:bodyPr/>
                    <a:lstStyle/>
                    <a:p>
                      <a:pPr algn="ctr"/>
                      <a:r>
                        <a:rPr lang="en-GB" sz="1500" b="1" dirty="0">
                          <a:latin typeface="Bahnschrift"/>
                        </a:rPr>
                        <a:t>Crusty Bread, Diced Carrots or Salad</a:t>
                      </a:r>
                    </a:p>
                  </a:txBody>
                  <a:tcPr anchor="ctr"/>
                </a:tc>
                <a:tc>
                  <a:txBody>
                    <a:bodyPr/>
                    <a:lstStyle/>
                    <a:p>
                      <a:pPr algn="ctr"/>
                      <a:r>
                        <a:rPr lang="en-GB" sz="1500" b="1" dirty="0">
                          <a:latin typeface="Bahnschrift"/>
                        </a:rPr>
                        <a:t>Corn on the Cob or Salad</a:t>
                      </a:r>
                    </a:p>
                  </a:txBody>
                  <a:tcPr anchor="ctr"/>
                </a:tc>
                <a:tc>
                  <a:txBody>
                    <a:bodyPr/>
                    <a:lstStyle/>
                    <a:p>
                      <a:pPr algn="ctr"/>
                      <a:r>
                        <a:rPr lang="en-GB" sz="1500" b="1" dirty="0">
                          <a:latin typeface="Bahnschrift"/>
                        </a:rPr>
                        <a:t>Roast or Mash Potato, Fresh Seasonal Vegetables &amp; Gravy</a:t>
                      </a:r>
                    </a:p>
                  </a:txBody>
                  <a:tcPr anchor="ctr"/>
                </a:tc>
                <a:tc>
                  <a:txBody>
                    <a:bodyPr/>
                    <a:lstStyle/>
                    <a:p>
                      <a:pPr algn="ctr"/>
                      <a:r>
                        <a:rPr lang="en-GB" sz="1500" b="1" dirty="0">
                          <a:latin typeface="Bahnschrift"/>
                        </a:rPr>
                        <a:t>Potato Wedges &amp; Mixed Vegetables</a:t>
                      </a:r>
                    </a:p>
                  </a:txBody>
                  <a:tcPr anchor="ctr"/>
                </a:tc>
                <a:tc>
                  <a:txBody>
                    <a:bodyPr/>
                    <a:lstStyle/>
                    <a:p>
                      <a:pPr algn="ctr"/>
                      <a:r>
                        <a:rPr lang="en-GB" sz="1500" b="1" dirty="0">
                          <a:latin typeface="Bahnschrift"/>
                        </a:rPr>
                        <a:t>Chips or Pasta, Sweetcorn or Salad &amp; Tomato Ketchup</a:t>
                      </a:r>
                    </a:p>
                  </a:txBody>
                  <a:tcPr anchor="ctr"/>
                </a:tc>
                <a:extLst>
                  <a:ext uri="{0D108BD9-81ED-4DB2-BD59-A6C34878D82A}">
                    <a16:rowId xmlns:a16="http://schemas.microsoft.com/office/drawing/2014/main" val="1603911861"/>
                  </a:ext>
                </a:extLst>
              </a:tr>
              <a:tr h="1008971">
                <a:tc>
                  <a:txBody>
                    <a:bodyPr/>
                    <a:lstStyle/>
                    <a:p>
                      <a:pPr algn="ctr"/>
                      <a:r>
                        <a:rPr lang="en-GB" sz="1500" b="1" kern="1200" dirty="0">
                          <a:effectLst/>
                          <a:latin typeface="Bahnschrift" panose="020B0502040204020203" pitchFamily="34" charset="0"/>
                        </a:rPr>
                        <a:t>Fruit Smoothie</a:t>
                      </a:r>
                    </a:p>
                  </a:txBody>
                  <a:tcPr anchor="ctr"/>
                </a:tc>
                <a:tc>
                  <a:txBody>
                    <a:bodyPr/>
                    <a:lstStyle/>
                    <a:p>
                      <a:pPr algn="ctr"/>
                      <a:r>
                        <a:rPr lang="en-GB" sz="1500" b="1" kern="1200" dirty="0">
                          <a:effectLst/>
                          <a:latin typeface="Bahnschrift" panose="020B0502040204020203" pitchFamily="34" charset="0"/>
                        </a:rPr>
                        <a:t>Fresh Fruit Platter</a:t>
                      </a:r>
                    </a:p>
                  </a:txBody>
                  <a:tcPr anchor="ctr"/>
                </a:tc>
                <a:tc>
                  <a:txBody>
                    <a:bodyPr/>
                    <a:lstStyle/>
                    <a:p>
                      <a:pPr algn="ctr"/>
                      <a:r>
                        <a:rPr lang="en-GB" sz="1500" b="1" dirty="0">
                          <a:latin typeface="Bahnschrift" panose="020B0502040204020203" pitchFamily="34" charset="0"/>
                        </a:rPr>
                        <a:t>Pineapple Cake</a:t>
                      </a:r>
                    </a:p>
                  </a:txBody>
                  <a:tcPr anchor="ctr"/>
                </a:tc>
                <a:tc>
                  <a:txBody>
                    <a:bodyPr/>
                    <a:lstStyle/>
                    <a:p>
                      <a:pPr algn="ctr"/>
                      <a:r>
                        <a:rPr lang="en-GB" sz="1500" b="1" dirty="0">
                          <a:latin typeface="Bahnschrift" panose="020B0502040204020203" pitchFamily="34" charset="0"/>
                        </a:rPr>
                        <a:t>Cookie</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panose="020B0502040204020203" pitchFamily="34" charset="0"/>
                        </a:rPr>
                        <a:t>Chocolate &amp; Date Krispie Cake</a:t>
                      </a:r>
                    </a:p>
                  </a:txBody>
                  <a:tcPr anchor="ctr"/>
                </a:tc>
                <a:extLst>
                  <a:ext uri="{0D108BD9-81ED-4DB2-BD59-A6C34878D82A}">
                    <a16:rowId xmlns:a16="http://schemas.microsoft.com/office/drawing/2014/main" val="2887517926"/>
                  </a:ext>
                </a:extLst>
              </a:tr>
            </a:tbl>
          </a:graphicData>
        </a:graphic>
      </p:graphicFrame>
      <p:sp>
        <p:nvSpPr>
          <p:cNvPr id="9" name="TextBox 8"/>
          <p:cNvSpPr txBox="1"/>
          <p:nvPr/>
        </p:nvSpPr>
        <p:spPr>
          <a:xfrm>
            <a:off x="0" y="242086"/>
            <a:ext cx="8885583" cy="553998"/>
          </a:xfrm>
          <a:prstGeom prst="rect">
            <a:avLst/>
          </a:prstGeom>
          <a:noFill/>
        </p:spPr>
        <p:txBody>
          <a:bodyPr wrap="square" lIns="91440" tIns="45720" rIns="91440" bIns="45720" rtlCol="0" anchor="t">
            <a:spAutoFit/>
          </a:bodyPr>
          <a:lstStyle/>
          <a:p>
            <a:pPr algn="ctr"/>
            <a:r>
              <a:rPr lang="en-GB" sz="3000" b="1" dirty="0">
                <a:solidFill>
                  <a:schemeClr val="accent2"/>
                </a:solidFill>
                <a:latin typeface="Bahnschrift"/>
              </a:rPr>
              <a:t>LUNCH MENU – WEEK 2</a:t>
            </a:r>
          </a:p>
        </p:txBody>
      </p:sp>
      <p:pic>
        <p:nvPicPr>
          <p:cNvPr id="25" name="Picture 6" descr="Hot jacket potato Stock Vectors, Images &amp;amp;amp; Vector Art | Shutterstock"/>
          <p:cNvPicPr>
            <a:picLocks noChangeAspect="1" noChangeArrowheads="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11976" b="82071" l="11552" r="86950">
                        <a14:backgroundMark x1="21513" y1="50357" x2="32151" y2="82857"/>
                        <a14:backgroundMark x1="29787" y1="63929" x2="50827" y2="82857"/>
                      </a14:backgroundRemoval>
                    </a14:imgEffect>
                  </a14:imgLayer>
                </a14:imgProps>
              </a:ext>
              <a:ext uri="{28A0092B-C50C-407E-A947-70E740481C1C}">
                <a14:useLocalDpi xmlns:a14="http://schemas.microsoft.com/office/drawing/2010/main" val="0"/>
              </a:ext>
            </a:extLst>
          </a:blip>
          <a:srcRect l="2127" t="3214" r="3625" b="9167"/>
          <a:stretch/>
        </p:blipFill>
        <p:spPr bwMode="auto">
          <a:xfrm>
            <a:off x="-573901" y="3279595"/>
            <a:ext cx="1730564" cy="106496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Baked Beans Icon stock vector. Illustration of meal - 21988252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1802" y="1118015"/>
            <a:ext cx="1146367" cy="114636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Carrot - Free food icon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4448809">
            <a:off x="420629" y="-59729"/>
            <a:ext cx="1099322" cy="109932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4,966 Sweetcorn Cliparts, Stock Vector and Royalty Free Sweetcorn  Illustrations"/>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28263">
            <a:off x="11280845" y="5204045"/>
            <a:ext cx="1027525" cy="97500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6" descr="Flat Icon Green Peas. Vector Illustration. Royalty Free Cliparts, Vectors,  And Stock Illustration. Image 56552587."/>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1802" y="4344558"/>
            <a:ext cx="959653" cy="959653"/>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0" descr="French fries - Free food icons"/>
          <p:cNvPicPr>
            <a:picLocks noChangeAspect="1" noChangeArrowheads="1"/>
          </p:cNvPicPr>
          <p:nvPr/>
        </p:nvPicPr>
        <p:blipFill>
          <a:blip r:embed="rId8" cstate="print">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11399481" y="1450825"/>
            <a:ext cx="1180856" cy="118085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9">
            <a:clrChange>
              <a:clrFrom>
                <a:srgbClr val="FFFFFF"/>
              </a:clrFrom>
              <a:clrTo>
                <a:srgbClr val="FFFFFF">
                  <a:alpha val="0"/>
                </a:srgbClr>
              </a:clrTo>
            </a:clrChange>
          </a:blip>
          <a:stretch>
            <a:fillRect/>
          </a:stretch>
        </p:blipFill>
        <p:spPr>
          <a:xfrm>
            <a:off x="11290713" y="3547671"/>
            <a:ext cx="842492" cy="796887"/>
          </a:xfrm>
          <a:prstGeom prst="rect">
            <a:avLst/>
          </a:prstGeom>
        </p:spPr>
      </p:pic>
      <p:pic>
        <p:nvPicPr>
          <p:cNvPr id="6" name="Picture 5"/>
          <p:cNvPicPr>
            <a:picLocks noChangeAspect="1"/>
          </p:cNvPicPr>
          <p:nvPr/>
        </p:nvPicPr>
        <p:blipFill>
          <a:blip r:embed="rId10">
            <a:clrChange>
              <a:clrFrom>
                <a:srgbClr val="FFFFFF"/>
              </a:clrFrom>
              <a:clrTo>
                <a:srgbClr val="FFFFFF">
                  <a:alpha val="0"/>
                </a:srgbClr>
              </a:clrTo>
            </a:clrChange>
          </a:blip>
          <a:stretch>
            <a:fillRect/>
          </a:stretch>
        </p:blipFill>
        <p:spPr>
          <a:xfrm>
            <a:off x="-355643" y="5406719"/>
            <a:ext cx="1107334" cy="766794"/>
          </a:xfrm>
          <a:prstGeom prst="rect">
            <a:avLst/>
          </a:prstGeom>
        </p:spPr>
      </p:pic>
      <p:pic>
        <p:nvPicPr>
          <p:cNvPr id="3074" name="Picture 2" descr="Veg Icon Png - Dark Green Vegetables Clipart, Transparent Png - kindpng"/>
          <p:cNvPicPr>
            <a:picLocks noChangeAspect="1" noChangeArrowheads="1"/>
          </p:cNvPicPr>
          <p:nvPr/>
        </p:nvPicPr>
        <p:blipFill rotWithShape="1">
          <a:blip r:embed="rId11" cstate="print">
            <a:clrChange>
              <a:clrFrom>
                <a:srgbClr val="F7F7F7"/>
              </a:clrFrom>
              <a:clrTo>
                <a:srgbClr val="F7F7F7">
                  <a:alpha val="0"/>
                </a:srgbClr>
              </a:clrTo>
            </a:clrChange>
            <a:extLst>
              <a:ext uri="{28A0092B-C50C-407E-A947-70E740481C1C}">
                <a14:useLocalDpi xmlns:a14="http://schemas.microsoft.com/office/drawing/2010/main" val="0"/>
              </a:ext>
            </a:extLst>
          </a:blip>
          <a:srcRect l="15847" r="15602"/>
          <a:stretch/>
        </p:blipFill>
        <p:spPr bwMode="auto">
          <a:xfrm>
            <a:off x="7940292" y="51369"/>
            <a:ext cx="1414339" cy="10459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logo for a company&#10;&#10;AI-generated content may be incorrect.">
            <a:extLst>
              <a:ext uri="{FF2B5EF4-FFF2-40B4-BE49-F238E27FC236}">
                <a16:creationId xmlns:a16="http://schemas.microsoft.com/office/drawing/2014/main" id="{EC5075C6-F3F6-91F4-3F61-C5C203CA6D8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354631" y="-55024"/>
            <a:ext cx="2799522" cy="1194011"/>
          </a:xfrm>
          <a:prstGeom prst="rect">
            <a:avLst/>
          </a:prstGeom>
        </p:spPr>
      </p:pic>
      <p:sp>
        <p:nvSpPr>
          <p:cNvPr id="2" name="TextBox 1">
            <a:extLst>
              <a:ext uri="{FF2B5EF4-FFF2-40B4-BE49-F238E27FC236}">
                <a16:creationId xmlns:a16="http://schemas.microsoft.com/office/drawing/2014/main" id="{A47ACD1B-C43B-4817-280D-1B791A0EC455}"/>
              </a:ext>
            </a:extLst>
          </p:cNvPr>
          <p:cNvSpPr txBox="1"/>
          <p:nvPr/>
        </p:nvSpPr>
        <p:spPr>
          <a:xfrm>
            <a:off x="136634" y="887183"/>
            <a:ext cx="9217997" cy="369332"/>
          </a:xfrm>
          <a:prstGeom prst="rect">
            <a:avLst/>
          </a:prstGeom>
          <a:noFill/>
        </p:spPr>
        <p:txBody>
          <a:bodyPr wrap="square" rtlCol="0">
            <a:spAutoFit/>
          </a:bodyPr>
          <a:lstStyle/>
          <a:p>
            <a:r>
              <a:rPr lang="en-GB" b="1" dirty="0"/>
              <a:t>   27</a:t>
            </a:r>
            <a:r>
              <a:rPr lang="en-GB" b="1" baseline="30000" dirty="0"/>
              <a:t>th</a:t>
            </a:r>
            <a:r>
              <a:rPr lang="en-GB" b="1" dirty="0"/>
              <a:t> April – 18</a:t>
            </a:r>
            <a:r>
              <a:rPr lang="en-GB" b="1" baseline="30000" dirty="0"/>
              <a:t>th</a:t>
            </a:r>
            <a:r>
              <a:rPr lang="en-GB" b="1" dirty="0"/>
              <a:t> May – 15</a:t>
            </a:r>
            <a:r>
              <a:rPr lang="en-GB" b="1" baseline="30000" dirty="0"/>
              <a:t>th</a:t>
            </a:r>
            <a:r>
              <a:rPr lang="en-GB" b="1" dirty="0"/>
              <a:t> June – 6</a:t>
            </a:r>
            <a:r>
              <a:rPr lang="en-GB" b="1" baseline="30000" dirty="0"/>
              <a:t>th</a:t>
            </a:r>
            <a:r>
              <a:rPr lang="en-GB" b="1" dirty="0"/>
              <a:t> July – 7</a:t>
            </a:r>
            <a:r>
              <a:rPr lang="en-GB" b="1" baseline="30000" dirty="0"/>
              <a:t>th</a:t>
            </a:r>
            <a:r>
              <a:rPr lang="en-GB" b="1" dirty="0"/>
              <a:t> &amp; 28</a:t>
            </a:r>
            <a:r>
              <a:rPr lang="en-GB" b="1" baseline="30000" dirty="0"/>
              <a:t>th</a:t>
            </a:r>
            <a:r>
              <a:rPr lang="en-GB" b="1" dirty="0"/>
              <a:t> Sept. – 19</a:t>
            </a:r>
            <a:r>
              <a:rPr lang="en-GB" b="1" baseline="30000" dirty="0"/>
              <a:t>th</a:t>
            </a:r>
            <a:r>
              <a:rPr lang="en-GB" b="1" dirty="0"/>
              <a:t> Oct – 9</a:t>
            </a:r>
            <a:r>
              <a:rPr lang="en-GB" b="1" baseline="30000" dirty="0"/>
              <a:t>th</a:t>
            </a:r>
            <a:r>
              <a:rPr lang="en-GB" b="1" dirty="0"/>
              <a:t> Nov – 30</a:t>
            </a:r>
            <a:r>
              <a:rPr lang="en-GB" b="1" baseline="30000" dirty="0"/>
              <a:t>th</a:t>
            </a:r>
            <a:r>
              <a:rPr lang="en-GB" b="1" dirty="0"/>
              <a:t> Nov </a:t>
            </a:r>
          </a:p>
        </p:txBody>
      </p:sp>
    </p:spTree>
    <p:extLst>
      <p:ext uri="{BB962C8B-B14F-4D97-AF65-F5344CB8AC3E}">
        <p14:creationId xmlns:p14="http://schemas.microsoft.com/office/powerpoint/2010/main" val="1939363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85607732"/>
              </p:ext>
            </p:extLst>
          </p:nvPr>
        </p:nvGraphicFramePr>
        <p:xfrm>
          <a:off x="546538" y="1571750"/>
          <a:ext cx="11098925" cy="5044161"/>
        </p:xfrm>
        <a:graphic>
          <a:graphicData uri="http://schemas.openxmlformats.org/drawingml/2006/table">
            <a:tbl>
              <a:tblPr firstRow="1" bandRow="1">
                <a:tableStyleId>{5C22544A-7EE6-4342-B048-85BDC9FD1C3A}</a:tableStyleId>
              </a:tblPr>
              <a:tblGrid>
                <a:gridCol w="2219785">
                  <a:extLst>
                    <a:ext uri="{9D8B030D-6E8A-4147-A177-3AD203B41FA5}">
                      <a16:colId xmlns:a16="http://schemas.microsoft.com/office/drawing/2014/main" val="3791052974"/>
                    </a:ext>
                  </a:extLst>
                </a:gridCol>
                <a:gridCol w="2219785">
                  <a:extLst>
                    <a:ext uri="{9D8B030D-6E8A-4147-A177-3AD203B41FA5}">
                      <a16:colId xmlns:a16="http://schemas.microsoft.com/office/drawing/2014/main" val="1590528495"/>
                    </a:ext>
                  </a:extLst>
                </a:gridCol>
                <a:gridCol w="2219785">
                  <a:extLst>
                    <a:ext uri="{9D8B030D-6E8A-4147-A177-3AD203B41FA5}">
                      <a16:colId xmlns:a16="http://schemas.microsoft.com/office/drawing/2014/main" val="667963337"/>
                    </a:ext>
                  </a:extLst>
                </a:gridCol>
                <a:gridCol w="2219785">
                  <a:extLst>
                    <a:ext uri="{9D8B030D-6E8A-4147-A177-3AD203B41FA5}">
                      <a16:colId xmlns:a16="http://schemas.microsoft.com/office/drawing/2014/main" val="3251902381"/>
                    </a:ext>
                  </a:extLst>
                </a:gridCol>
                <a:gridCol w="2219785">
                  <a:extLst>
                    <a:ext uri="{9D8B030D-6E8A-4147-A177-3AD203B41FA5}">
                      <a16:colId xmlns:a16="http://schemas.microsoft.com/office/drawing/2014/main" val="1618699767"/>
                    </a:ext>
                  </a:extLst>
                </a:gridCol>
              </a:tblGrid>
              <a:tr h="632834">
                <a:tc>
                  <a:txBody>
                    <a:bodyPr/>
                    <a:lstStyle/>
                    <a:p>
                      <a:pPr algn="ctr"/>
                      <a:r>
                        <a:rPr lang="en-GB" sz="1500" b="1" dirty="0">
                          <a:latin typeface="Bahnschrift"/>
                        </a:rPr>
                        <a:t>MONDAY</a:t>
                      </a:r>
                    </a:p>
                  </a:txBody>
                  <a:tcPr anchor="ctr"/>
                </a:tc>
                <a:tc>
                  <a:txBody>
                    <a:bodyPr/>
                    <a:lstStyle/>
                    <a:p>
                      <a:pPr algn="ctr"/>
                      <a:r>
                        <a:rPr lang="en-GB" sz="1500" b="1" dirty="0">
                          <a:latin typeface="Bahnschrift"/>
                        </a:rPr>
                        <a:t>TUESDAY</a:t>
                      </a:r>
                    </a:p>
                  </a:txBody>
                  <a:tcPr anchor="ctr"/>
                </a:tc>
                <a:tc>
                  <a:txBody>
                    <a:bodyPr/>
                    <a:lstStyle/>
                    <a:p>
                      <a:pPr algn="ctr"/>
                      <a:r>
                        <a:rPr lang="en-GB" sz="1500" b="1" dirty="0">
                          <a:latin typeface="Bahnschrift"/>
                        </a:rPr>
                        <a:t>WEDNESDAY</a:t>
                      </a:r>
                    </a:p>
                  </a:txBody>
                  <a:tcPr anchor="ctr"/>
                </a:tc>
                <a:tc>
                  <a:txBody>
                    <a:bodyPr/>
                    <a:lstStyle/>
                    <a:p>
                      <a:pPr algn="ctr"/>
                      <a:r>
                        <a:rPr lang="en-GB" sz="1500" b="1" dirty="0">
                          <a:latin typeface="Bahnschrift"/>
                        </a:rPr>
                        <a:t>THURSDAY</a:t>
                      </a:r>
                    </a:p>
                  </a:txBody>
                  <a:tcPr anchor="ctr"/>
                </a:tc>
                <a:tc>
                  <a:txBody>
                    <a:bodyPr/>
                    <a:lstStyle/>
                    <a:p>
                      <a:pPr algn="ctr"/>
                      <a:r>
                        <a:rPr lang="en-GB" sz="1500" b="1" dirty="0">
                          <a:latin typeface="Bahnschrift"/>
                        </a:rPr>
                        <a:t>FRIDAY</a:t>
                      </a:r>
                    </a:p>
                  </a:txBody>
                  <a:tcPr anchor="ctr"/>
                </a:tc>
                <a:extLst>
                  <a:ext uri="{0D108BD9-81ED-4DB2-BD59-A6C34878D82A}">
                    <a16:rowId xmlns:a16="http://schemas.microsoft.com/office/drawing/2014/main" val="4143486272"/>
                  </a:ext>
                </a:extLst>
              </a:tr>
              <a:tr h="1155021">
                <a:tc>
                  <a:txBody>
                    <a:bodyPr/>
                    <a:lstStyle/>
                    <a:p>
                      <a:pPr algn="ctr"/>
                      <a:r>
                        <a:rPr lang="en-GB" sz="1500" b="1" baseline="0" dirty="0">
                          <a:latin typeface="Bahnschrift"/>
                        </a:rPr>
                        <a:t>Macaroni Cheese &amp; Garlic Bread</a:t>
                      </a:r>
                    </a:p>
                  </a:txBody>
                  <a:tcPr anchor="ctr"/>
                </a:tc>
                <a:tc>
                  <a:txBody>
                    <a:bodyPr/>
                    <a:lstStyle/>
                    <a:p>
                      <a:pPr algn="ctr"/>
                      <a:r>
                        <a:rPr lang="en-GB" sz="1500" b="1" dirty="0">
                          <a:latin typeface="Bahnschrift"/>
                        </a:rPr>
                        <a:t>Chicken &amp; Butternut Squash Curry &amp; Rice</a:t>
                      </a:r>
                    </a:p>
                  </a:txBody>
                  <a:tcPr anchor="ctr"/>
                </a:tc>
                <a:tc>
                  <a:txBody>
                    <a:bodyPr/>
                    <a:lstStyle/>
                    <a:p>
                      <a:pPr algn="ctr"/>
                      <a:r>
                        <a:rPr lang="en-GB" sz="1500" b="1" dirty="0">
                          <a:latin typeface="Bahnschrift"/>
                        </a:rPr>
                        <a:t>Roast Gammon &amp; Pineapple</a:t>
                      </a:r>
                    </a:p>
                  </a:txBody>
                  <a:tcPr anchor="ctr"/>
                </a:tc>
                <a:tc>
                  <a:txBody>
                    <a:bodyPr/>
                    <a:lstStyle/>
                    <a:p>
                      <a:pPr algn="ctr"/>
                      <a:r>
                        <a:rPr lang="en-GB" sz="1500" b="1" dirty="0">
                          <a:latin typeface="Bahnschrift"/>
                        </a:rPr>
                        <a:t>Salmon &amp; Broccoli Pasta Bake</a:t>
                      </a:r>
                    </a:p>
                  </a:txBody>
                  <a:tcPr anchor="ctr"/>
                </a:tc>
                <a:tc>
                  <a:txBody>
                    <a:bodyPr/>
                    <a:lstStyle/>
                    <a:p>
                      <a:pPr algn="ctr"/>
                      <a:r>
                        <a:rPr lang="en-GB" sz="1500" b="1" dirty="0">
                          <a:latin typeface="Bahnschrift"/>
                        </a:rPr>
                        <a:t>Breaded Fish Fillet</a:t>
                      </a:r>
                    </a:p>
                  </a:txBody>
                  <a:tcPr anchor="ctr"/>
                </a:tc>
                <a:extLst>
                  <a:ext uri="{0D108BD9-81ED-4DB2-BD59-A6C34878D82A}">
                    <a16:rowId xmlns:a16="http://schemas.microsoft.com/office/drawing/2014/main" val="2820107350"/>
                  </a:ext>
                </a:extLst>
              </a:tr>
              <a:tr h="725135">
                <a:tc>
                  <a:txBody>
                    <a:bodyPr/>
                    <a:lstStyle/>
                    <a:p>
                      <a:pPr algn="ctr"/>
                      <a:r>
                        <a:rPr lang="en-GB" sz="1500" b="1" dirty="0">
                          <a:latin typeface="Bahnschrift"/>
                        </a:rPr>
                        <a:t>Sweet Chilli Halloumi Wrap</a:t>
                      </a:r>
                    </a:p>
                  </a:txBody>
                  <a:tcPr anchor="ctr"/>
                </a:tc>
                <a:tc>
                  <a:txBody>
                    <a:bodyPr/>
                    <a:lstStyle/>
                    <a:p>
                      <a:pPr algn="ctr"/>
                      <a:r>
                        <a:rPr lang="en-GB" sz="1500" b="1" baseline="0" dirty="0">
                          <a:latin typeface="Bahnschrift"/>
                        </a:rPr>
                        <a:t>Quorn Stir Fry &amp; Noodles</a:t>
                      </a:r>
                    </a:p>
                  </a:txBody>
                  <a:tcPr anchor="ctr"/>
                </a:tc>
                <a:tc>
                  <a:txBody>
                    <a:bodyPr/>
                    <a:lstStyle/>
                    <a:p>
                      <a:pPr algn="ctr"/>
                      <a:r>
                        <a:rPr lang="en-GB" sz="1500" b="1">
                          <a:latin typeface="Bahnschrift"/>
                        </a:rPr>
                        <a:t>Vegetable Wellington</a:t>
                      </a:r>
                      <a:endParaRPr lang="en-GB" sz="1500" b="1" dirty="0">
                        <a:latin typeface="Bahnschrift"/>
                      </a:endParaRPr>
                    </a:p>
                  </a:txBody>
                  <a:tcPr anchor="ctr"/>
                </a:tc>
                <a:tc>
                  <a:txBody>
                    <a:bodyPr/>
                    <a:lstStyle/>
                    <a:p>
                      <a:pPr algn="ctr"/>
                      <a:r>
                        <a:rPr lang="en-GB" sz="1500" b="1" dirty="0">
                          <a:latin typeface="Bahnschrift"/>
                        </a:rPr>
                        <a:t>Vegan Sausage Roll &amp; Potato Wedges</a:t>
                      </a:r>
                    </a:p>
                  </a:txBody>
                  <a:tcPr anchor="ctr"/>
                </a:tc>
                <a:tc>
                  <a:txBody>
                    <a:bodyPr/>
                    <a:lstStyle/>
                    <a:p>
                      <a:pPr marL="0" marR="0" indent="0" algn="ctr" rtl="0" eaLnBrk="1" fontAlgn="auto" latinLnBrk="0" hangingPunct="1">
                        <a:lnSpc>
                          <a:spcPct val="100000"/>
                        </a:lnSpc>
                        <a:spcBef>
                          <a:spcPts val="0"/>
                        </a:spcBef>
                        <a:spcAft>
                          <a:spcPts val="0"/>
                        </a:spcAft>
                        <a:buClrTx/>
                        <a:buSzTx/>
                        <a:buFontTx/>
                        <a:buNone/>
                      </a:pPr>
                      <a:r>
                        <a:rPr lang="en-GB" sz="1500" b="1">
                          <a:latin typeface="Bahnschrift"/>
                        </a:rPr>
                        <a:t>Veggie </a:t>
                      </a:r>
                      <a:r>
                        <a:rPr lang="en-GB" sz="1500" b="1" dirty="0">
                          <a:latin typeface="Bahnschrift"/>
                        </a:rPr>
                        <a:t>Nuggets</a:t>
                      </a:r>
                    </a:p>
                  </a:txBody>
                  <a:tcPr anchor="ctr"/>
                </a:tc>
                <a:extLst>
                  <a:ext uri="{0D108BD9-81ED-4DB2-BD59-A6C34878D82A}">
                    <a16:rowId xmlns:a16="http://schemas.microsoft.com/office/drawing/2014/main" val="3789807887"/>
                  </a:ext>
                </a:extLst>
              </a:tr>
              <a:tr h="815308">
                <a:tc>
                  <a:txBody>
                    <a:bodyPr/>
                    <a:lstStyle/>
                    <a:p>
                      <a:pPr marL="0" marR="0" indent="0" algn="ctr" rtl="0" eaLnBrk="1" fontAlgn="auto" latinLnBrk="0" hangingPunct="1">
                        <a:lnSpc>
                          <a:spcPct val="100000"/>
                        </a:lnSpc>
                        <a:spcBef>
                          <a:spcPts val="0"/>
                        </a:spcBef>
                        <a:spcAft>
                          <a:spcPts val="0"/>
                        </a:spcAft>
                        <a:buClrTx/>
                        <a:buSzTx/>
                        <a:buFontTx/>
                        <a:buNone/>
                      </a:pP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tc>
                  <a:txBody>
                    <a:bodyPr/>
                    <a:lstStyle/>
                    <a:p>
                      <a:pPr algn="ctr"/>
                      <a:r>
                        <a:rPr lang="en-GB" sz="1500" b="1" dirty="0">
                          <a:latin typeface="Bahnschrift"/>
                        </a:rPr>
                        <a:t>Jacket Potato with Various Fillings</a:t>
                      </a:r>
                    </a:p>
                  </a:txBody>
                  <a:tcPr anchor="ctr"/>
                </a:tc>
                <a:extLst>
                  <a:ext uri="{0D108BD9-81ED-4DB2-BD59-A6C34878D82A}">
                    <a16:rowId xmlns:a16="http://schemas.microsoft.com/office/drawing/2014/main" val="1049153146"/>
                  </a:ext>
                </a:extLst>
              </a:tr>
              <a:tr h="1005851">
                <a:tc>
                  <a:txBody>
                    <a:bodyPr/>
                    <a:lstStyle/>
                    <a:p>
                      <a:pPr algn="ctr"/>
                      <a:r>
                        <a:rPr lang="en-GB" sz="1500" b="1" dirty="0">
                          <a:latin typeface="Bahnschrift" panose="020B0502040204020203" pitchFamily="34" charset="0"/>
                        </a:rPr>
                        <a:t>Sweetcorn or Carrot Sticks</a:t>
                      </a:r>
                    </a:p>
                  </a:txBody>
                  <a:tcPr anchor="ctr"/>
                </a:tc>
                <a:tc>
                  <a:txBody>
                    <a:bodyPr/>
                    <a:lstStyle/>
                    <a:p>
                      <a:pPr algn="ctr"/>
                      <a:r>
                        <a:rPr lang="en-GB" sz="1500" b="1" kern="1200" dirty="0">
                          <a:effectLst/>
                          <a:latin typeface="Bahnschrift" panose="020B0502040204020203" pitchFamily="34" charset="0"/>
                        </a:rPr>
                        <a:t>Peas or Green Beans</a:t>
                      </a:r>
                    </a:p>
                  </a:txBody>
                  <a:tcPr anchor="ctr"/>
                </a:tc>
                <a:tc>
                  <a:txBody>
                    <a:bodyPr/>
                    <a:lstStyle/>
                    <a:p>
                      <a:pPr algn="ctr"/>
                      <a:r>
                        <a:rPr lang="en-GB" sz="1500" b="1" dirty="0">
                          <a:latin typeface="Bahnschrift" panose="020B0502040204020203" pitchFamily="34" charset="0"/>
                        </a:rPr>
                        <a:t>Roast or Mash Potato, Seasonal Vegetables &amp; Gravy</a:t>
                      </a:r>
                    </a:p>
                  </a:txBody>
                  <a:tcPr anchor="ctr"/>
                </a:tc>
                <a:tc>
                  <a:txBody>
                    <a:bodyPr/>
                    <a:lstStyle/>
                    <a:p>
                      <a:pPr algn="ctr"/>
                      <a:r>
                        <a:rPr lang="en-GB" sz="1500" b="1" dirty="0">
                          <a:latin typeface="Bahnschrift" panose="020B0502040204020203" pitchFamily="34" charset="0"/>
                        </a:rPr>
                        <a:t>Corn on Cob or Cucumber Sticks</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500" b="1" dirty="0">
                          <a:latin typeface="Bahnschrift" panose="020B0502040204020203" pitchFamily="34" charset="0"/>
                        </a:rPr>
                        <a:t>Chips or Pasta, Peas or Salad &amp; Tomato Sauce</a:t>
                      </a:r>
                    </a:p>
                  </a:txBody>
                  <a:tcPr anchor="ctr"/>
                </a:tc>
                <a:extLst>
                  <a:ext uri="{0D108BD9-81ED-4DB2-BD59-A6C34878D82A}">
                    <a16:rowId xmlns:a16="http://schemas.microsoft.com/office/drawing/2014/main" val="1603911861"/>
                  </a:ext>
                </a:extLst>
              </a:tr>
              <a:tr h="710012">
                <a:tc>
                  <a:txBody>
                    <a:bodyPr/>
                    <a:lstStyle/>
                    <a:p>
                      <a:pPr algn="ctr"/>
                      <a:r>
                        <a:rPr lang="en-GB" sz="1500" b="1" dirty="0">
                          <a:latin typeface="Bahnschrift"/>
                        </a:rPr>
                        <a:t>Fruit Crunch Pot</a:t>
                      </a:r>
                    </a:p>
                  </a:txBody>
                  <a:tcPr anchor="ctr"/>
                </a:tc>
                <a:tc>
                  <a:txBody>
                    <a:bodyPr/>
                    <a:lstStyle/>
                    <a:p>
                      <a:pPr algn="ctr"/>
                      <a:r>
                        <a:rPr lang="en-GB" sz="1500" b="1" dirty="0">
                          <a:latin typeface="Bahnschrift"/>
                        </a:rPr>
                        <a:t>“ABC” Cake</a:t>
                      </a:r>
                    </a:p>
                  </a:txBody>
                  <a:tcPr anchor="ctr"/>
                </a:tc>
                <a:tc>
                  <a:txBody>
                    <a:bodyPr/>
                    <a:lstStyle/>
                    <a:p>
                      <a:pPr algn="ctr"/>
                      <a:r>
                        <a:rPr lang="en-GB" sz="1500" b="1" dirty="0">
                          <a:latin typeface="Bahnschrift"/>
                        </a:rPr>
                        <a:t>Ice Cream Pots</a:t>
                      </a:r>
                    </a:p>
                  </a:txBody>
                  <a:tcPr anchor="ctr"/>
                </a:tc>
                <a:tc>
                  <a:txBody>
                    <a:bodyPr/>
                    <a:lstStyle/>
                    <a:p>
                      <a:pPr algn="ctr"/>
                      <a:r>
                        <a:rPr lang="en-GB" sz="1500" b="1" dirty="0">
                          <a:latin typeface="Bahnschrift"/>
                        </a:rPr>
                        <a:t>Cookie</a:t>
                      </a:r>
                    </a:p>
                  </a:txBody>
                  <a:tcPr anchor="ctr"/>
                </a:tc>
                <a:tc>
                  <a:txBody>
                    <a:bodyPr/>
                    <a:lstStyle/>
                    <a:p>
                      <a:pPr marL="0" marR="0" indent="0" algn="ctr" rtl="0" eaLnBrk="1" fontAlgn="auto" latinLnBrk="0" hangingPunct="1">
                        <a:lnSpc>
                          <a:spcPct val="100000"/>
                        </a:lnSpc>
                        <a:spcBef>
                          <a:spcPts val="0"/>
                        </a:spcBef>
                        <a:spcAft>
                          <a:spcPts val="0"/>
                        </a:spcAft>
                        <a:buClrTx/>
                        <a:buSzTx/>
                        <a:buFontTx/>
                        <a:buNone/>
                      </a:pPr>
                      <a:r>
                        <a:rPr lang="en-GB" sz="1500" b="1" dirty="0">
                          <a:latin typeface="Bahnschrift"/>
                        </a:rPr>
                        <a:t>Vegan Chocolate Brownie</a:t>
                      </a:r>
                    </a:p>
                  </a:txBody>
                  <a:tcPr anchor="ctr"/>
                </a:tc>
                <a:extLst>
                  <a:ext uri="{0D108BD9-81ED-4DB2-BD59-A6C34878D82A}">
                    <a16:rowId xmlns:a16="http://schemas.microsoft.com/office/drawing/2014/main" val="2887517926"/>
                  </a:ext>
                </a:extLst>
              </a:tr>
            </a:tbl>
          </a:graphicData>
        </a:graphic>
      </p:graphicFrame>
      <p:sp>
        <p:nvSpPr>
          <p:cNvPr id="9" name="TextBox 8"/>
          <p:cNvSpPr txBox="1"/>
          <p:nvPr/>
        </p:nvSpPr>
        <p:spPr>
          <a:xfrm>
            <a:off x="0" y="242086"/>
            <a:ext cx="10465904" cy="553998"/>
          </a:xfrm>
          <a:prstGeom prst="rect">
            <a:avLst/>
          </a:prstGeom>
          <a:noFill/>
        </p:spPr>
        <p:txBody>
          <a:bodyPr wrap="square" lIns="91440" tIns="45720" rIns="91440" bIns="45720" rtlCol="0" anchor="t">
            <a:spAutoFit/>
          </a:bodyPr>
          <a:lstStyle/>
          <a:p>
            <a:pPr algn="ctr"/>
            <a:r>
              <a:rPr lang="en-GB" sz="3000" b="1" dirty="0">
                <a:solidFill>
                  <a:schemeClr val="accent5"/>
                </a:solidFill>
                <a:latin typeface="Bahnschrift"/>
              </a:rPr>
              <a:t>LUNCH MENU – WEEK 3</a:t>
            </a:r>
          </a:p>
        </p:txBody>
      </p:sp>
      <p:pic>
        <p:nvPicPr>
          <p:cNvPr id="25" name="Picture 6" descr="Hot jacket potato Stock Vectors, Images &amp;amp;amp; Vector Art | Shutterstock"/>
          <p:cNvPicPr>
            <a:picLocks noChangeAspect="1" noChangeArrowheads="1"/>
          </p:cNvPicPr>
          <p:nvPr/>
        </p:nvPicPr>
        <p:blipFill rotWithShape="1">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ackgroundRemoval t="11976" b="82071" l="11552" r="86950">
                        <a14:backgroundMark x1="21513" y1="50357" x2="32151" y2="82857"/>
                        <a14:backgroundMark x1="29787" y1="63929" x2="50827" y2="82857"/>
                      </a14:backgroundRemoval>
                    </a14:imgEffect>
                  </a14:imgLayer>
                </a14:imgProps>
              </a:ext>
              <a:ext uri="{28A0092B-C50C-407E-A947-70E740481C1C}">
                <a14:useLocalDpi xmlns:a14="http://schemas.microsoft.com/office/drawing/2010/main" val="0"/>
              </a:ext>
            </a:extLst>
          </a:blip>
          <a:srcRect l="2127" t="3214" r="3625" b="9167"/>
          <a:stretch/>
        </p:blipFill>
        <p:spPr bwMode="auto">
          <a:xfrm>
            <a:off x="-494395" y="3518040"/>
            <a:ext cx="1745534" cy="10741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0" descr="Baked Beans Icon stock vector. Illustration of meal - 21988252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487808" y="4553946"/>
            <a:ext cx="778931" cy="77893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4,966 Sweetcorn Cliparts, Stock Vector and Royalty Free Sweetcorn  Illustrations"/>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928263">
            <a:off x="-193476" y="5660100"/>
            <a:ext cx="1352650" cy="128351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16" descr="Flat Icon Green Peas. Vector Illustration. Royalty Free Cliparts, Vectors,  And Stock Illustration. Image 56552587."/>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3997" y="1706812"/>
            <a:ext cx="1074175" cy="107417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7">
            <a:clrChange>
              <a:clrFrom>
                <a:srgbClr val="FFFFFF"/>
              </a:clrFrom>
              <a:clrTo>
                <a:srgbClr val="FFFFFF">
                  <a:alpha val="0"/>
                </a:srgbClr>
              </a:clrTo>
            </a:clrChange>
          </a:blip>
          <a:stretch>
            <a:fillRect/>
          </a:stretch>
        </p:blipFill>
        <p:spPr>
          <a:xfrm>
            <a:off x="0" y="-91067"/>
            <a:ext cx="1114048" cy="1053743"/>
          </a:xfrm>
          <a:prstGeom prst="rect">
            <a:avLst/>
          </a:prstGeom>
        </p:spPr>
      </p:pic>
      <p:pic>
        <p:nvPicPr>
          <p:cNvPr id="3074" name="Picture 2" descr="Veg Icon Png - Dark Green Vegetables Clipart, Transparent Png - kindpng"/>
          <p:cNvPicPr>
            <a:picLocks noChangeAspect="1" noChangeArrowheads="1"/>
          </p:cNvPicPr>
          <p:nvPr/>
        </p:nvPicPr>
        <p:blipFill rotWithShape="1">
          <a:blip r:embed="rId8" cstate="print">
            <a:clrChange>
              <a:clrFrom>
                <a:srgbClr val="F7F7F7"/>
              </a:clrFrom>
              <a:clrTo>
                <a:srgbClr val="F7F7F7">
                  <a:alpha val="0"/>
                </a:srgbClr>
              </a:clrTo>
            </a:clrChange>
            <a:extLst>
              <a:ext uri="{28A0092B-C50C-407E-A947-70E740481C1C}">
                <a14:useLocalDpi xmlns:a14="http://schemas.microsoft.com/office/drawing/2010/main" val="0"/>
              </a:ext>
            </a:extLst>
          </a:blip>
          <a:srcRect l="15847" r="15602"/>
          <a:stretch/>
        </p:blipFill>
        <p:spPr bwMode="auto">
          <a:xfrm>
            <a:off x="7842470" y="228649"/>
            <a:ext cx="1414339" cy="104599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6" descr="Fish and Chips Food Icon A flat design battered fish and chips food icon with long side shadow. File is built in the CMYK color space for optimal printing. Color swatches are global so it’s easy to change colors across the document. Fried stock vecto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11221278" y="2731305"/>
            <a:ext cx="1311989" cy="131198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Salmon Icon - Download in Colored Outline Style"/>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9766" b="89844" l="3125" r="98828">
                        <a14:backgroundMark x1="10938" y1="21484" x2="82813" y2="18750"/>
                      </a14:backgroundRemoval>
                    </a14:imgEffect>
                  </a14:imgLayer>
                </a14:imgProps>
              </a:ext>
              <a:ext uri="{28A0092B-C50C-407E-A947-70E740481C1C}">
                <a14:useLocalDpi xmlns:a14="http://schemas.microsoft.com/office/drawing/2010/main" val="0"/>
              </a:ext>
            </a:extLst>
          </a:blip>
          <a:srcRect/>
          <a:stretch>
            <a:fillRect/>
          </a:stretch>
        </p:blipFill>
        <p:spPr bwMode="auto">
          <a:xfrm>
            <a:off x="11043229" y="1138987"/>
            <a:ext cx="1394654" cy="139465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0" descr="Tagliatelle pasta Stock Vector Image by ©viktorijareut #74351871"/>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805" y="4311569"/>
            <a:ext cx="1021308" cy="102130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logo for a company&#10;&#10;AI-generated content may be incorrect.">
            <a:extLst>
              <a:ext uri="{FF2B5EF4-FFF2-40B4-BE49-F238E27FC236}">
                <a16:creationId xmlns:a16="http://schemas.microsoft.com/office/drawing/2014/main" id="{919E0FE0-9AE6-7CDD-7964-4750FD0524C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354631" y="-55024"/>
            <a:ext cx="2799522" cy="1194011"/>
          </a:xfrm>
          <a:prstGeom prst="rect">
            <a:avLst/>
          </a:prstGeom>
        </p:spPr>
      </p:pic>
      <p:sp>
        <p:nvSpPr>
          <p:cNvPr id="3" name="TextBox 2">
            <a:extLst>
              <a:ext uri="{FF2B5EF4-FFF2-40B4-BE49-F238E27FC236}">
                <a16:creationId xmlns:a16="http://schemas.microsoft.com/office/drawing/2014/main" id="{42E6E273-7534-28A9-A017-2004EB4A02E1}"/>
              </a:ext>
            </a:extLst>
          </p:cNvPr>
          <p:cNvSpPr txBox="1"/>
          <p:nvPr/>
        </p:nvSpPr>
        <p:spPr>
          <a:xfrm>
            <a:off x="378372" y="962676"/>
            <a:ext cx="8881242" cy="830997"/>
          </a:xfrm>
          <a:prstGeom prst="rect">
            <a:avLst/>
          </a:prstGeom>
          <a:noFill/>
        </p:spPr>
        <p:txBody>
          <a:bodyPr wrap="square" rtlCol="0">
            <a:spAutoFit/>
          </a:bodyPr>
          <a:lstStyle/>
          <a:p>
            <a:r>
              <a:rPr lang="en-GB" sz="2400" b="1" dirty="0"/>
              <a:t>            </a:t>
            </a:r>
            <a:r>
              <a:rPr lang="en-GB" b="1" dirty="0"/>
              <a:t>4</a:t>
            </a:r>
            <a:r>
              <a:rPr lang="en-GB" b="1" baseline="30000" dirty="0"/>
              <a:t>th</a:t>
            </a:r>
            <a:r>
              <a:rPr lang="en-GB" b="1" dirty="0"/>
              <a:t> May – 1 &amp; 22</a:t>
            </a:r>
            <a:r>
              <a:rPr lang="en-GB" b="1" baseline="30000" dirty="0"/>
              <a:t>nd</a:t>
            </a:r>
            <a:r>
              <a:rPr lang="en-GB" b="1" dirty="0"/>
              <a:t> June – 13</a:t>
            </a:r>
            <a:r>
              <a:rPr lang="en-GB" b="1" baseline="30000" dirty="0"/>
              <a:t>th</a:t>
            </a:r>
            <a:r>
              <a:rPr lang="en-GB" b="1" dirty="0"/>
              <a:t> July – 14</a:t>
            </a:r>
            <a:r>
              <a:rPr lang="en-GB" b="1" baseline="30000" dirty="0"/>
              <a:t>th</a:t>
            </a:r>
            <a:r>
              <a:rPr lang="en-GB" b="1" dirty="0"/>
              <a:t> Sept. – 5</a:t>
            </a:r>
            <a:r>
              <a:rPr lang="en-GB" b="1" baseline="30000" dirty="0"/>
              <a:t>th</a:t>
            </a:r>
            <a:r>
              <a:rPr lang="en-GB" b="1" dirty="0"/>
              <a:t> Oct – </a:t>
            </a:r>
            <a:r>
              <a:rPr lang="en-GB" b="1"/>
              <a:t>16</a:t>
            </a:r>
            <a:r>
              <a:rPr lang="en-GB" b="1" baseline="30000"/>
              <a:t>th</a:t>
            </a:r>
            <a:r>
              <a:rPr lang="en-GB" b="1"/>
              <a:t> Nov – 7</a:t>
            </a:r>
            <a:r>
              <a:rPr lang="en-GB" b="1" baseline="30000"/>
              <a:t>th</a:t>
            </a:r>
            <a:r>
              <a:rPr lang="en-GB" b="1"/>
              <a:t> Dec</a:t>
            </a:r>
            <a:endParaRPr lang="en-GB" b="1" dirty="0"/>
          </a:p>
          <a:p>
            <a:endParaRPr lang="en-GB" sz="2400" b="1" dirty="0"/>
          </a:p>
        </p:txBody>
      </p:sp>
    </p:spTree>
    <p:extLst>
      <p:ext uri="{BB962C8B-B14F-4D97-AF65-F5344CB8AC3E}">
        <p14:creationId xmlns:p14="http://schemas.microsoft.com/office/powerpoint/2010/main" val="1313658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2858</TotalTime>
  <Words>508</Words>
  <Application>Microsoft Office PowerPoint</Application>
  <PresentationFormat>Widescreen</PresentationFormat>
  <Paragraphs>98</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Bahnschrift</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Carolyn Porter</dc:creator>
  <cp:lastModifiedBy>Sophie Lewis</cp:lastModifiedBy>
  <cp:revision>288</cp:revision>
  <cp:lastPrinted>2023-05-10T13:55:05Z</cp:lastPrinted>
  <dcterms:created xsi:type="dcterms:W3CDTF">2022-03-04T12:50:41Z</dcterms:created>
  <dcterms:modified xsi:type="dcterms:W3CDTF">2026-10-21T08:17:15Z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1824e8b-8a28-4353-aa39-eabb8d852018_Enabled">
    <vt:lpwstr>true</vt:lpwstr>
  </property>
  <property fmtid="{D5CDD505-2E9C-101B-9397-08002B2CF9AE}" pid="3" name="MSIP_Label_11824e8b-8a28-4353-aa39-eabb8d852018_SetDate">
    <vt:lpwstr>2024-03-19T07:09:06Z</vt:lpwstr>
  </property>
  <property fmtid="{D5CDD505-2E9C-101B-9397-08002B2CF9AE}" pid="4" name="MSIP_Label_11824e8b-8a28-4353-aa39-eabb8d852018_Method">
    <vt:lpwstr>Standard</vt:lpwstr>
  </property>
  <property fmtid="{D5CDD505-2E9C-101B-9397-08002B2CF9AE}" pid="5" name="MSIP_Label_11824e8b-8a28-4353-aa39-eabb8d852018_Name">
    <vt:lpwstr>defa4170-0d19-0005-0004-bc88714345d2</vt:lpwstr>
  </property>
  <property fmtid="{D5CDD505-2E9C-101B-9397-08002B2CF9AE}" pid="6" name="MSIP_Label_11824e8b-8a28-4353-aa39-eabb8d852018_SiteId">
    <vt:lpwstr>668515dd-a7fb-4178-8c34-b3c52dd93f70</vt:lpwstr>
  </property>
  <property fmtid="{D5CDD505-2E9C-101B-9397-08002B2CF9AE}" pid="7" name="MSIP_Label_11824e8b-8a28-4353-aa39-eabb8d852018_ActionId">
    <vt:lpwstr>4cf08619-6d43-4cbb-9b70-cb5def8b57dd</vt:lpwstr>
  </property>
  <property fmtid="{D5CDD505-2E9C-101B-9397-08002B2CF9AE}" pid="8" name="MSIP_Label_11824e8b-8a28-4353-aa39-eabb8d852018_ContentBits">
    <vt:lpwstr>0</vt:lpwstr>
  </property>
</Properties>
</file>